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omments/comment2.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4"/>
  </p:notesMasterIdLst>
  <p:sldIdLst>
    <p:sldId id="256" r:id="rId5"/>
    <p:sldId id="305" r:id="rId6"/>
    <p:sldId id="304" r:id="rId7"/>
    <p:sldId id="302" r:id="rId8"/>
    <p:sldId id="292" r:id="rId9"/>
    <p:sldId id="257" r:id="rId10"/>
    <p:sldId id="260" r:id="rId11"/>
    <p:sldId id="271" r:id="rId12"/>
    <p:sldId id="272" r:id="rId13"/>
    <p:sldId id="307" r:id="rId14"/>
    <p:sldId id="273" r:id="rId15"/>
    <p:sldId id="309" r:id="rId16"/>
    <p:sldId id="270" r:id="rId17"/>
    <p:sldId id="290" r:id="rId18"/>
    <p:sldId id="300" r:id="rId19"/>
    <p:sldId id="274" r:id="rId20"/>
    <p:sldId id="294" r:id="rId21"/>
    <p:sldId id="276" r:id="rId22"/>
    <p:sldId id="275" r:id="rId23"/>
    <p:sldId id="279" r:id="rId24"/>
    <p:sldId id="277" r:id="rId25"/>
    <p:sldId id="281" r:id="rId26"/>
    <p:sldId id="295" r:id="rId27"/>
    <p:sldId id="282" r:id="rId28"/>
    <p:sldId id="280" r:id="rId29"/>
    <p:sldId id="283" r:id="rId30"/>
    <p:sldId id="285" r:id="rId31"/>
    <p:sldId id="286" r:id="rId32"/>
    <p:sldId id="284" r:id="rId33"/>
    <p:sldId id="301" r:id="rId34"/>
    <p:sldId id="287" r:id="rId35"/>
    <p:sldId id="288" r:id="rId36"/>
    <p:sldId id="296" r:id="rId37"/>
    <p:sldId id="298" r:id="rId38"/>
    <p:sldId id="289" r:id="rId39"/>
    <p:sldId id="303" r:id="rId40"/>
    <p:sldId id="297" r:id="rId41"/>
    <p:sldId id="299" r:id="rId42"/>
    <p:sldId id="30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ara Soobrayan" initials="KS" lastIdx="1" clrIdx="0">
    <p:extLst>
      <p:ext uri="{19B8F6BF-5375-455C-9EA6-DF929625EA0E}">
        <p15:presenceInfo xmlns:p15="http://schemas.microsoft.com/office/powerpoint/2012/main" userId="S::soobraya@unhcr.org::367b2b11-e552-47c4-806f-f78773f729fe" providerId="AD"/>
      </p:ext>
    </p:extLst>
  </p:cmAuthor>
  <p:cmAuthor id="2" name="Jeffery Tanner" initials="JT" lastIdx="4" clrIdx="1">
    <p:extLst>
      <p:ext uri="{19B8F6BF-5375-455C-9EA6-DF929625EA0E}">
        <p15:presenceInfo xmlns:p15="http://schemas.microsoft.com/office/powerpoint/2012/main" userId="S::jtanner@worldbank.org::3a12cdde-f4e2-4d07-997a-5c498e50adb1" providerId="AD"/>
      </p:ext>
    </p:extLst>
  </p:cmAuthor>
  <p:cmAuthor id="3" name="Harriet Kasidi Mugera" initials="HKM" lastIdx="2" clrIdx="2">
    <p:extLst>
      <p:ext uri="{19B8F6BF-5375-455C-9EA6-DF929625EA0E}">
        <p15:presenceInfo xmlns:p15="http://schemas.microsoft.com/office/powerpoint/2012/main" userId="S::hmugera@worldbank.org::00ccb9ad-26a1-47a6-aa76-a6adac1ca5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81155-76C4-411E-A721-0DAF052A30E8}" v="192" dt="2021-10-26T14:37:48.916"/>
    <p1510:client id="{31F29C43-DE75-497F-888A-E5DD705D6752}" v="1" dt="2021-11-04T17:56:43.630"/>
    <p1510:client id="{743AB7A4-9DCF-489B-9902-24BA8979D7C4}" vWet="2" dt="2021-10-26T14:28:41.045"/>
    <p1510:client id="{9B30692D-4835-467E-B6D8-54D11ED2436E}" v="493" dt="2021-10-27T14:10:16.085"/>
    <p1510:client id="{B32D902D-C2F9-4778-A6D6-CF1912B4CDE9}" v="326" dt="2021-10-27T12:13:19.767"/>
    <p1510:client id="{C3276F5D-38EB-4230-BB9D-0AF85EA7A03A}" v="2505" dt="2021-10-27T12:36:13.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3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kiarasoobrayan\Documents\JDC\Answering%20the%20Call\Workbook_At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kiarasoobrayan\Documents\JDC\Answering%20the%20Call\Workbook_At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hcr365.sharepoint.com/teams/eur-jdc/Shared%20Documents/General/4.%20Building%20evidence%20and%20sharing%20knowledge/JDC%20Working%20Paper%20on%20impact%20of%20Covid,%202nd%20paper/Drafts/Djibouti%20Income%20Grap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kiarasoobrayan\Documents\JDC\Answering%20the%20Call\Workbook_AtC.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kiarasoobrayan\Documents\JDC\Answering%20the%20Call\Workbook_AtC.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kiarasoobrayan\Documents\JDC\Answering%20the%20Call\Workbook_AtC.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worldbankgroup-my.sharepoint.com/personal/hmugera_worldbank_org/Documents/JDC/WP/Projects/COVID-19%20HF%20%20SURVEYS/COVID19%20HFPS%20-%20ANALYTICS/Global%20Trends%20Report/Workbook%20Global%20Trends%20Report_V1.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Sheet4!$A$2</c:f>
              <c:strCache>
                <c:ptCount val="1"/>
                <c:pt idx="0">
                  <c:v>Refugees</c:v>
                </c:pt>
              </c:strCache>
            </c:strRef>
          </c:tx>
          <c:spPr>
            <a:solidFill>
              <a:schemeClr val="accent2">
                <a:lumMod val="75000"/>
              </a:schemeClr>
            </a:solidFill>
            <a:ln>
              <a:noFill/>
            </a:ln>
            <a:effectLst/>
          </c:spPr>
          <c:invertIfNegative val="0"/>
          <c:cat>
            <c:strRef>
              <c:f>Sheet4!$B$1:$C$1</c:f>
              <c:strCache>
                <c:ptCount val="2"/>
                <c:pt idx="0">
                  <c:v>Lebanon</c:v>
                </c:pt>
                <c:pt idx="1">
                  <c:v>KRI</c:v>
                </c:pt>
              </c:strCache>
            </c:strRef>
          </c:cat>
          <c:val>
            <c:numRef>
              <c:f>Sheet4!$B$2:$C$2</c:f>
              <c:numCache>
                <c:formatCode>General</c:formatCode>
                <c:ptCount val="2"/>
                <c:pt idx="0">
                  <c:v>52</c:v>
                </c:pt>
                <c:pt idx="1">
                  <c:v>16</c:v>
                </c:pt>
              </c:numCache>
            </c:numRef>
          </c:val>
          <c:extLst>
            <c:ext xmlns:c16="http://schemas.microsoft.com/office/drawing/2014/chart" uri="{C3380CC4-5D6E-409C-BE32-E72D297353CC}">
              <c16:uniqueId val="{00000000-2E3B-4C48-90FE-4CFBE32379E5}"/>
            </c:ext>
          </c:extLst>
        </c:ser>
        <c:ser>
          <c:idx val="1"/>
          <c:order val="1"/>
          <c:tx>
            <c:strRef>
              <c:f>Sheet4!$A$3</c:f>
              <c:strCache>
                <c:ptCount val="1"/>
                <c:pt idx="0">
                  <c:v>Host</c:v>
                </c:pt>
              </c:strCache>
            </c:strRef>
          </c:tx>
          <c:spPr>
            <a:solidFill>
              <a:srgbClr val="0D0D0D"/>
            </a:solidFill>
            <a:ln>
              <a:noFill/>
            </a:ln>
            <a:effectLst/>
          </c:spPr>
          <c:invertIfNegative val="0"/>
          <c:cat>
            <c:strRef>
              <c:f>Sheet4!$B$1:$C$1</c:f>
              <c:strCache>
                <c:ptCount val="2"/>
                <c:pt idx="0">
                  <c:v>Lebanon</c:v>
                </c:pt>
                <c:pt idx="1">
                  <c:v>KRI</c:v>
                </c:pt>
              </c:strCache>
            </c:strRef>
          </c:cat>
          <c:val>
            <c:numRef>
              <c:f>Sheet4!$B$3:$C$3</c:f>
              <c:numCache>
                <c:formatCode>General</c:formatCode>
                <c:ptCount val="2"/>
                <c:pt idx="0">
                  <c:v>28</c:v>
                </c:pt>
                <c:pt idx="1">
                  <c:v>15</c:v>
                </c:pt>
              </c:numCache>
            </c:numRef>
          </c:val>
          <c:extLst>
            <c:ext xmlns:c16="http://schemas.microsoft.com/office/drawing/2014/chart" uri="{C3380CC4-5D6E-409C-BE32-E72D297353CC}">
              <c16:uniqueId val="{00000001-2E3B-4C48-90FE-4CFBE32379E5}"/>
            </c:ext>
          </c:extLst>
        </c:ser>
        <c:dLbls>
          <c:showLegendKey val="0"/>
          <c:showVal val="0"/>
          <c:showCatName val="0"/>
          <c:showSerName val="0"/>
          <c:showPercent val="0"/>
          <c:showBubbleSize val="0"/>
        </c:dLbls>
        <c:gapWidth val="219"/>
        <c:overlap val="-27"/>
        <c:axId val="562986927"/>
        <c:axId val="562362223"/>
      </c:barChart>
      <c:catAx>
        <c:axId val="562986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crossAx val="562362223"/>
        <c:crosses val="autoZero"/>
        <c:auto val="1"/>
        <c:lblAlgn val="ctr"/>
        <c:lblOffset val="100"/>
        <c:noMultiLvlLbl val="0"/>
      </c:catAx>
      <c:valAx>
        <c:axId val="5623622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b="1">
                    <a:solidFill>
                      <a:schemeClr val="accent1">
                        <a:lumMod val="50000"/>
                      </a:schemeClr>
                    </a:solidFill>
                  </a:rPr>
                  <a:t>Percentage Point Increase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crossAx val="562986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i="0" u="none" strike="noStrike" baseline="0">
                <a:solidFill>
                  <a:schemeClr val="accent1">
                    <a:lumMod val="50000"/>
                  </a:schemeClr>
                </a:solidFill>
                <a:effectLst/>
              </a:rPr>
              <a:t>%</a:t>
            </a:r>
            <a:r>
              <a:rPr lang="en-US" sz="1400" b="0" i="0" u="none" strike="noStrike" baseline="0"/>
              <a:t> </a:t>
            </a:r>
            <a:r>
              <a:rPr lang="en-US" sz="1100" b="1">
                <a:solidFill>
                  <a:schemeClr val="accent1">
                    <a:lumMod val="50000"/>
                  </a:schemeClr>
                </a:solidFill>
              </a:rPr>
              <a:t> </a:t>
            </a:r>
          </a:p>
        </c:rich>
      </c:tx>
      <c:layout>
        <c:manualLayout>
          <c:xMode val="edge"/>
          <c:yMode val="edge"/>
          <c:x val="2.1797468354430416E-2"/>
          <c:y val="2.70270270270270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'Iraq unemployment camp vs non'!$B$2</c:f>
              <c:strCache>
                <c:ptCount val="1"/>
                <c:pt idx="0">
                  <c:v>Camp IDP</c:v>
                </c:pt>
              </c:strCache>
            </c:strRef>
          </c:tx>
          <c:spPr>
            <a:ln w="28575" cap="rnd">
              <a:solidFill>
                <a:schemeClr val="tx1"/>
              </a:solidFill>
              <a:prstDash val="solid"/>
              <a:round/>
            </a:ln>
            <a:effectLst/>
          </c:spPr>
          <c:marker>
            <c:symbol val="circle"/>
            <c:size val="5"/>
            <c:spPr>
              <a:solidFill>
                <a:schemeClr val="tx2">
                  <a:lumMod val="95000"/>
                  <a:lumOff val="5000"/>
                </a:schemeClr>
              </a:solidFill>
              <a:ln w="9525">
                <a:solidFill>
                  <a:schemeClr val="tx2">
                    <a:lumMod val="95000"/>
                    <a:lumOff val="5000"/>
                  </a:schemeClr>
                </a:solidFill>
              </a:ln>
              <a:effectLst/>
            </c:spPr>
          </c:marker>
          <c:dLbls>
            <c:delete val="1"/>
          </c:dLbls>
          <c:cat>
            <c:numRef>
              <c:f>'Iraq unemployment camp vs non'!$A$3:$A$6</c:f>
              <c:numCache>
                <c:formatCode>mmm\-yy</c:formatCode>
                <c:ptCount val="4"/>
                <c:pt idx="0">
                  <c:v>44124</c:v>
                </c:pt>
                <c:pt idx="1">
                  <c:v>44155</c:v>
                </c:pt>
                <c:pt idx="2">
                  <c:v>44185</c:v>
                </c:pt>
                <c:pt idx="3">
                  <c:v>44217</c:v>
                </c:pt>
              </c:numCache>
            </c:numRef>
          </c:cat>
          <c:val>
            <c:numRef>
              <c:f>'Iraq unemployment camp vs non'!$B$3:$B$6</c:f>
              <c:numCache>
                <c:formatCode>General</c:formatCode>
                <c:ptCount val="4"/>
                <c:pt idx="0">
                  <c:v>39.5</c:v>
                </c:pt>
                <c:pt idx="1">
                  <c:v>47.9</c:v>
                </c:pt>
                <c:pt idx="2">
                  <c:v>54.1</c:v>
                </c:pt>
                <c:pt idx="3">
                  <c:v>45.8</c:v>
                </c:pt>
              </c:numCache>
            </c:numRef>
          </c:val>
          <c:smooth val="0"/>
          <c:extLst>
            <c:ext xmlns:c16="http://schemas.microsoft.com/office/drawing/2014/chart" uri="{C3380CC4-5D6E-409C-BE32-E72D297353CC}">
              <c16:uniqueId val="{00000000-3C37-4C4E-9061-83DEE4EFC740}"/>
            </c:ext>
          </c:extLst>
        </c:ser>
        <c:ser>
          <c:idx val="1"/>
          <c:order val="1"/>
          <c:tx>
            <c:strRef>
              <c:f>'Iraq unemployment camp vs non'!$C$2</c:f>
              <c:strCache>
                <c:ptCount val="1"/>
                <c:pt idx="0">
                  <c:v>Non-Camp IDP</c:v>
                </c:pt>
              </c:strCache>
            </c:strRef>
          </c:tx>
          <c:spPr>
            <a:ln w="28575" cap="rnd">
              <a:solidFill>
                <a:schemeClr val="bg2">
                  <a:lumMod val="50000"/>
                </a:schemeClr>
              </a:solidFill>
              <a:prstDash val="solid"/>
              <a:round/>
            </a:ln>
            <a:effectLst/>
          </c:spPr>
          <c:marker>
            <c:symbol val="circle"/>
            <c:size val="5"/>
            <c:spPr>
              <a:solidFill>
                <a:schemeClr val="bg1">
                  <a:lumMod val="50000"/>
                </a:schemeClr>
              </a:solidFill>
              <a:ln w="9525">
                <a:solidFill>
                  <a:schemeClr val="bg1">
                    <a:lumMod val="50000"/>
                  </a:schemeClr>
                </a:solidFill>
              </a:ln>
              <a:effectLst/>
            </c:spPr>
          </c:marker>
          <c:dLbls>
            <c:delete val="1"/>
          </c:dLbls>
          <c:cat>
            <c:numRef>
              <c:f>'Iraq unemployment camp vs non'!$A$3:$A$6</c:f>
              <c:numCache>
                <c:formatCode>mmm\-yy</c:formatCode>
                <c:ptCount val="4"/>
                <c:pt idx="0">
                  <c:v>44124</c:v>
                </c:pt>
                <c:pt idx="1">
                  <c:v>44155</c:v>
                </c:pt>
                <c:pt idx="2">
                  <c:v>44185</c:v>
                </c:pt>
                <c:pt idx="3">
                  <c:v>44217</c:v>
                </c:pt>
              </c:numCache>
            </c:numRef>
          </c:cat>
          <c:val>
            <c:numRef>
              <c:f>'Iraq unemployment camp vs non'!$C$3:$C$6</c:f>
              <c:numCache>
                <c:formatCode>General</c:formatCode>
                <c:ptCount val="4"/>
                <c:pt idx="0">
                  <c:v>19.399999999999999</c:v>
                </c:pt>
                <c:pt idx="1">
                  <c:v>17.2</c:v>
                </c:pt>
                <c:pt idx="2">
                  <c:v>18.7</c:v>
                </c:pt>
                <c:pt idx="3">
                  <c:v>18.399999999999999</c:v>
                </c:pt>
              </c:numCache>
            </c:numRef>
          </c:val>
          <c:smooth val="0"/>
          <c:extLst>
            <c:ext xmlns:c16="http://schemas.microsoft.com/office/drawing/2014/chart" uri="{C3380CC4-5D6E-409C-BE32-E72D297353CC}">
              <c16:uniqueId val="{00000001-3C37-4C4E-9061-83DEE4EFC740}"/>
            </c:ext>
          </c:extLst>
        </c:ser>
        <c:ser>
          <c:idx val="2"/>
          <c:order val="2"/>
          <c:tx>
            <c:strRef>
              <c:f>'Iraq unemployment camp vs non'!$D$2</c:f>
              <c:strCache>
                <c:ptCount val="1"/>
                <c:pt idx="0">
                  <c:v>Host</c:v>
                </c:pt>
              </c:strCache>
            </c:strRef>
          </c:tx>
          <c:spPr>
            <a:ln w="28575" cap="rnd">
              <a:solidFill>
                <a:srgbClr val="0B49B4"/>
              </a:solidFill>
              <a:prstDash val="solid"/>
              <a:round/>
            </a:ln>
            <a:effectLst/>
          </c:spPr>
          <c:marker>
            <c:symbol val="circle"/>
            <c:size val="5"/>
            <c:spPr>
              <a:solidFill>
                <a:schemeClr val="accent1">
                  <a:lumMod val="50000"/>
                </a:schemeClr>
              </a:solidFill>
              <a:ln w="9525">
                <a:solidFill>
                  <a:schemeClr val="accent1">
                    <a:lumMod val="50000"/>
                  </a:schemeClr>
                </a:solidFill>
              </a:ln>
              <a:effectLst/>
            </c:spPr>
          </c:marker>
          <c:dLbls>
            <c:delete val="1"/>
          </c:dLbls>
          <c:cat>
            <c:numRef>
              <c:f>'Iraq unemployment camp vs non'!$A$3:$A$6</c:f>
              <c:numCache>
                <c:formatCode>mmm\-yy</c:formatCode>
                <c:ptCount val="4"/>
                <c:pt idx="0">
                  <c:v>44124</c:v>
                </c:pt>
                <c:pt idx="1">
                  <c:v>44155</c:v>
                </c:pt>
                <c:pt idx="2">
                  <c:v>44185</c:v>
                </c:pt>
                <c:pt idx="3">
                  <c:v>44217</c:v>
                </c:pt>
              </c:numCache>
            </c:numRef>
          </c:cat>
          <c:val>
            <c:numRef>
              <c:f>'Iraq unemployment camp vs non'!$D$3:$D$6</c:f>
              <c:numCache>
                <c:formatCode>General</c:formatCode>
                <c:ptCount val="4"/>
                <c:pt idx="0">
                  <c:v>22.3</c:v>
                </c:pt>
                <c:pt idx="1">
                  <c:v>20.3</c:v>
                </c:pt>
                <c:pt idx="2">
                  <c:v>27.3</c:v>
                </c:pt>
                <c:pt idx="3">
                  <c:v>24.3</c:v>
                </c:pt>
              </c:numCache>
            </c:numRef>
          </c:val>
          <c:smooth val="0"/>
          <c:extLst>
            <c:ext xmlns:c16="http://schemas.microsoft.com/office/drawing/2014/chart" uri="{C3380CC4-5D6E-409C-BE32-E72D297353CC}">
              <c16:uniqueId val="{00000002-3C37-4C4E-9061-83DEE4EFC740}"/>
            </c:ext>
          </c:extLst>
        </c:ser>
        <c:dLbls>
          <c:dLblPos val="ctr"/>
          <c:showLegendKey val="0"/>
          <c:showVal val="1"/>
          <c:showCatName val="0"/>
          <c:showSerName val="0"/>
          <c:showPercent val="0"/>
          <c:showBubbleSize val="0"/>
        </c:dLbls>
        <c:marker val="1"/>
        <c:smooth val="0"/>
        <c:axId val="162320103"/>
        <c:axId val="686355832"/>
      </c:lineChart>
      <c:dateAx>
        <c:axId val="16232010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1"/>
          <a:lstStyle/>
          <a:p>
            <a:pPr>
              <a:defRPr sz="1100" b="1" i="0" u="none" strike="noStrike" kern="1200" baseline="0">
                <a:solidFill>
                  <a:schemeClr val="accent1">
                    <a:lumMod val="50000"/>
                  </a:schemeClr>
                </a:solidFill>
                <a:latin typeface="+mn-lt"/>
                <a:ea typeface="+mn-ea"/>
                <a:cs typeface="+mn-cs"/>
              </a:defRPr>
            </a:pPr>
            <a:endParaRPr lang="en-US"/>
          </a:p>
        </c:txPr>
        <c:crossAx val="686355832"/>
        <c:crosses val="autoZero"/>
        <c:auto val="1"/>
        <c:lblOffset val="100"/>
        <c:baseTimeUnit val="months"/>
      </c:dateAx>
      <c:valAx>
        <c:axId val="686355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crossAx val="162320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'[Djibouti Income Graph.xlsx]Sheet1'!$B$1</c:f>
              <c:strCache>
                <c:ptCount val="1"/>
                <c:pt idx="0">
                  <c:v>Urban Nationals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'[Djibouti Income Graph.xlsx]Sheet1'!$A$2:$A$5</c:f>
              <c:strCache>
                <c:ptCount val="4"/>
                <c:pt idx="0">
                  <c:v>Family Business and Waged Work</c:v>
                </c:pt>
                <c:pt idx="1">
                  <c:v>Pension and assistance from government</c:v>
                </c:pt>
                <c:pt idx="2">
                  <c:v>Remittances and assistance from family and friends</c:v>
                </c:pt>
                <c:pt idx="3">
                  <c:v>Assistance from INGO</c:v>
                </c:pt>
              </c:strCache>
            </c:strRef>
          </c:cat>
          <c:val>
            <c:numRef>
              <c:f>'[Djibouti Income Graph.xlsx]Sheet1'!$B$2:$B$5</c:f>
              <c:numCache>
                <c:formatCode>General</c:formatCode>
                <c:ptCount val="4"/>
                <c:pt idx="0">
                  <c:v>76</c:v>
                </c:pt>
                <c:pt idx="1">
                  <c:v>44</c:v>
                </c:pt>
                <c:pt idx="2">
                  <c:v>27</c:v>
                </c:pt>
                <c:pt idx="3">
                  <c:v>4</c:v>
                </c:pt>
              </c:numCache>
            </c:numRef>
          </c:val>
          <c:extLst>
            <c:ext xmlns:c16="http://schemas.microsoft.com/office/drawing/2014/chart" uri="{C3380CC4-5D6E-409C-BE32-E72D297353CC}">
              <c16:uniqueId val="{00000000-96A7-5C48-9410-98D48F99CB32}"/>
            </c:ext>
          </c:extLst>
        </c:ser>
        <c:ser>
          <c:idx val="1"/>
          <c:order val="1"/>
          <c:tx>
            <c:strRef>
              <c:f>'[Djibouti Income Graph.xlsx]Sheet1'!$C$1</c:f>
              <c:strCache>
                <c:ptCount val="1"/>
                <c:pt idx="0">
                  <c:v>Urban Refugees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'[Djibouti Income Graph.xlsx]Sheet1'!$A$2:$A$5</c:f>
              <c:strCache>
                <c:ptCount val="4"/>
                <c:pt idx="0">
                  <c:v>Family Business and Waged Work</c:v>
                </c:pt>
                <c:pt idx="1">
                  <c:v>Pension and assistance from government</c:v>
                </c:pt>
                <c:pt idx="2">
                  <c:v>Remittances and assistance from family and friends</c:v>
                </c:pt>
                <c:pt idx="3">
                  <c:v>Assistance from INGO</c:v>
                </c:pt>
              </c:strCache>
            </c:strRef>
          </c:cat>
          <c:val>
            <c:numRef>
              <c:f>'[Djibouti Income Graph.xlsx]Sheet1'!$C$2:$C$5</c:f>
              <c:numCache>
                <c:formatCode>General</c:formatCode>
                <c:ptCount val="4"/>
                <c:pt idx="0">
                  <c:v>15</c:v>
                </c:pt>
                <c:pt idx="1">
                  <c:v>56</c:v>
                </c:pt>
                <c:pt idx="2">
                  <c:v>58</c:v>
                </c:pt>
                <c:pt idx="3">
                  <c:v>62</c:v>
                </c:pt>
              </c:numCache>
            </c:numRef>
          </c:val>
          <c:extLst>
            <c:ext xmlns:c16="http://schemas.microsoft.com/office/drawing/2014/chart" uri="{C3380CC4-5D6E-409C-BE32-E72D297353CC}">
              <c16:uniqueId val="{00000001-96A7-5C48-9410-98D48F99CB32}"/>
            </c:ext>
          </c:extLst>
        </c:ser>
        <c:dLbls>
          <c:dLblPos val="outEnd"/>
          <c:showLegendKey val="0"/>
          <c:showVal val="1"/>
          <c:showCatName val="0"/>
          <c:showSerName val="0"/>
          <c:showPercent val="0"/>
          <c:showBubbleSize val="0"/>
        </c:dLbls>
        <c:gapWidth val="219"/>
        <c:overlap val="-27"/>
        <c:axId val="807750528"/>
        <c:axId val="807895312"/>
      </c:barChart>
      <c:catAx>
        <c:axId val="80775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accent1">
                    <a:lumMod val="50000"/>
                  </a:schemeClr>
                </a:solidFill>
                <a:latin typeface="+mn-lt"/>
                <a:ea typeface="+mn-ea"/>
                <a:cs typeface="+mn-cs"/>
              </a:defRPr>
            </a:pPr>
            <a:endParaRPr lang="en-US"/>
          </a:p>
        </c:txPr>
        <c:crossAx val="807895312"/>
        <c:crosses val="autoZero"/>
        <c:auto val="1"/>
        <c:lblAlgn val="ctr"/>
        <c:lblOffset val="100"/>
        <c:noMultiLvlLbl val="0"/>
      </c:catAx>
      <c:valAx>
        <c:axId val="807895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b="1">
                    <a:solidFill>
                      <a:schemeClr val="accent1">
                        <a:lumMod val="50000"/>
                      </a:schemeClr>
                    </a:solidFill>
                  </a:rPr>
                  <a:t>%</a:t>
                </a:r>
              </a:p>
            </c:rich>
          </c:tx>
          <c:layout>
            <c:manualLayout>
              <c:xMode val="edge"/>
              <c:yMode val="edge"/>
              <c:x val="1.7643850447663437E-2"/>
              <c:y val="0.340528014367836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crossAx val="80775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97354449351044"/>
          <c:y val="6.2601630980695072E-2"/>
          <c:w val="0.86486824588982658"/>
          <c:h val="0.75368558282676845"/>
        </c:manualLayout>
      </c:layout>
      <c:lineChart>
        <c:grouping val="standard"/>
        <c:varyColors val="0"/>
        <c:ser>
          <c:idx val="0"/>
          <c:order val="0"/>
          <c:tx>
            <c:strRef>
              <c:f>[Book1]Sheet1!$A$3</c:f>
              <c:strCache>
                <c:ptCount val="1"/>
                <c:pt idx="0">
                  <c:v>IDP</c:v>
                </c:pt>
              </c:strCache>
            </c:strRef>
          </c:tx>
          <c:spPr>
            <a:ln w="28575" cap="rnd">
              <a:solidFill>
                <a:schemeClr val="tx2">
                  <a:lumMod val="90000"/>
                  <a:lumOff val="1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[Book1]Sheet1!$B$2:$E$2</c:f>
              <c:strCache>
                <c:ptCount val="4"/>
                <c:pt idx="0">
                  <c:v>October</c:v>
                </c:pt>
                <c:pt idx="1">
                  <c:v>November</c:v>
                </c:pt>
                <c:pt idx="2">
                  <c:v>December</c:v>
                </c:pt>
                <c:pt idx="3">
                  <c:v>January</c:v>
                </c:pt>
              </c:strCache>
            </c:strRef>
          </c:cat>
          <c:val>
            <c:numRef>
              <c:f>[Book1]Sheet1!$B$3:$E$3</c:f>
              <c:numCache>
                <c:formatCode>General</c:formatCode>
                <c:ptCount val="4"/>
                <c:pt idx="0">
                  <c:v>46.8</c:v>
                </c:pt>
                <c:pt idx="1">
                  <c:v>42.1</c:v>
                </c:pt>
                <c:pt idx="2">
                  <c:v>53.9</c:v>
                </c:pt>
                <c:pt idx="3">
                  <c:v>45.6</c:v>
                </c:pt>
              </c:numCache>
            </c:numRef>
          </c:val>
          <c:smooth val="0"/>
          <c:extLst>
            <c:ext xmlns:c16="http://schemas.microsoft.com/office/drawing/2014/chart" uri="{C3380CC4-5D6E-409C-BE32-E72D297353CC}">
              <c16:uniqueId val="{00000000-6F9D-0644-8F63-EB80E9E611D9}"/>
            </c:ext>
          </c:extLst>
        </c:ser>
        <c:ser>
          <c:idx val="1"/>
          <c:order val="1"/>
          <c:tx>
            <c:strRef>
              <c:f>[Book1]Sheet1!$A$4</c:f>
              <c:strCache>
                <c:ptCount val="1"/>
                <c:pt idx="0">
                  <c:v>Returning IDP</c:v>
                </c:pt>
              </c:strCache>
            </c:strRef>
          </c:tx>
          <c:spPr>
            <a:ln w="28575" cap="rnd">
              <a:solidFill>
                <a:schemeClr val="bg2">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[Book1]Sheet1!$B$2:$E$2</c:f>
              <c:strCache>
                <c:ptCount val="4"/>
                <c:pt idx="0">
                  <c:v>October</c:v>
                </c:pt>
                <c:pt idx="1">
                  <c:v>November</c:v>
                </c:pt>
                <c:pt idx="2">
                  <c:v>December</c:v>
                </c:pt>
                <c:pt idx="3">
                  <c:v>January</c:v>
                </c:pt>
              </c:strCache>
            </c:strRef>
          </c:cat>
          <c:val>
            <c:numRef>
              <c:f>[Book1]Sheet1!$B$4:$E$4</c:f>
              <c:numCache>
                <c:formatCode>General</c:formatCode>
                <c:ptCount val="4"/>
                <c:pt idx="0">
                  <c:v>69</c:v>
                </c:pt>
                <c:pt idx="1">
                  <c:v>55.7</c:v>
                </c:pt>
                <c:pt idx="2">
                  <c:v>66.900000000000006</c:v>
                </c:pt>
                <c:pt idx="3">
                  <c:v>78</c:v>
                </c:pt>
              </c:numCache>
            </c:numRef>
          </c:val>
          <c:smooth val="0"/>
          <c:extLst>
            <c:ext xmlns:c16="http://schemas.microsoft.com/office/drawing/2014/chart" uri="{C3380CC4-5D6E-409C-BE32-E72D297353CC}">
              <c16:uniqueId val="{00000001-6F9D-0644-8F63-EB80E9E611D9}"/>
            </c:ext>
          </c:extLst>
        </c:ser>
        <c:ser>
          <c:idx val="2"/>
          <c:order val="2"/>
          <c:tx>
            <c:strRef>
              <c:f>[Book1]Sheet1!$A$5</c:f>
              <c:strCache>
                <c:ptCount val="1"/>
                <c:pt idx="0">
                  <c:v>Non-Displaced</c:v>
                </c:pt>
              </c:strCache>
            </c:strRef>
          </c:tx>
          <c:spPr>
            <a:ln w="28575" cap="rnd">
              <a:solidFill>
                <a:schemeClr val="tx1">
                  <a:lumMod val="95000"/>
                  <a:lumOff val="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[Book1]Sheet1!$B$2:$E$2</c:f>
              <c:strCache>
                <c:ptCount val="4"/>
                <c:pt idx="0">
                  <c:v>October</c:v>
                </c:pt>
                <c:pt idx="1">
                  <c:v>November</c:v>
                </c:pt>
                <c:pt idx="2">
                  <c:v>December</c:v>
                </c:pt>
                <c:pt idx="3">
                  <c:v>January</c:v>
                </c:pt>
              </c:strCache>
            </c:strRef>
          </c:cat>
          <c:val>
            <c:numRef>
              <c:f>[Book1]Sheet1!$B$5:$E$5</c:f>
              <c:numCache>
                <c:formatCode>General</c:formatCode>
                <c:ptCount val="4"/>
                <c:pt idx="0">
                  <c:v>56</c:v>
                </c:pt>
                <c:pt idx="1">
                  <c:v>49.8</c:v>
                </c:pt>
                <c:pt idx="2">
                  <c:v>60.8</c:v>
                </c:pt>
                <c:pt idx="3">
                  <c:v>66.5</c:v>
                </c:pt>
              </c:numCache>
            </c:numRef>
          </c:val>
          <c:smooth val="0"/>
          <c:extLst>
            <c:ext xmlns:c16="http://schemas.microsoft.com/office/drawing/2014/chart" uri="{C3380CC4-5D6E-409C-BE32-E72D297353CC}">
              <c16:uniqueId val="{00000002-6F9D-0644-8F63-EB80E9E611D9}"/>
            </c:ext>
          </c:extLst>
        </c:ser>
        <c:dLbls>
          <c:dLblPos val="ctr"/>
          <c:showLegendKey val="0"/>
          <c:showVal val="1"/>
          <c:showCatName val="0"/>
          <c:showSerName val="0"/>
          <c:showPercent val="0"/>
          <c:showBubbleSize val="0"/>
        </c:dLbls>
        <c:smooth val="0"/>
        <c:axId val="270104703"/>
        <c:axId val="272073695"/>
      </c:lineChart>
      <c:catAx>
        <c:axId val="270104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crossAx val="272073695"/>
        <c:crosses val="autoZero"/>
        <c:auto val="1"/>
        <c:lblAlgn val="ctr"/>
        <c:lblOffset val="100"/>
        <c:noMultiLvlLbl val="0"/>
      </c:catAx>
      <c:valAx>
        <c:axId val="272073695"/>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t" anchorCtr="0"/>
              <a:lstStyle/>
              <a:p>
                <a:pPr>
                  <a:defRPr sz="1100" b="1" i="0" u="none" strike="noStrike" kern="1200" baseline="0">
                    <a:solidFill>
                      <a:schemeClr val="accent1">
                        <a:lumMod val="50000"/>
                      </a:schemeClr>
                    </a:solidFill>
                    <a:latin typeface="+mn-lt"/>
                    <a:ea typeface="+mn-ea"/>
                    <a:cs typeface="+mn-cs"/>
                  </a:defRPr>
                </a:pPr>
                <a:r>
                  <a:rPr lang="en-US" sz="1100" b="1">
                    <a:solidFill>
                      <a:schemeClr val="accent1">
                        <a:lumMod val="50000"/>
                      </a:schemeClr>
                    </a:solidFill>
                  </a:rPr>
                  <a:t>%</a:t>
                </a:r>
              </a:p>
            </c:rich>
          </c:tx>
          <c:layout>
            <c:manualLayout>
              <c:xMode val="edge"/>
              <c:yMode val="edge"/>
              <c:x val="8.6301166708249666E-2"/>
              <c:y val="2.6106682380096047E-2"/>
            </c:manualLayout>
          </c:layout>
          <c:overlay val="0"/>
          <c:spPr>
            <a:noFill/>
            <a:ln>
              <a:noFill/>
            </a:ln>
            <a:effectLst/>
          </c:spPr>
          <c:txPr>
            <a:bodyPr rot="0" spcFirstLastPara="1" vertOverflow="ellipsis" wrap="square" anchor="t" anchorCtr="0"/>
            <a:lstStyle/>
            <a:p>
              <a:pPr>
                <a:defRPr sz="1100" b="1" i="0" u="none" strike="noStrike" kern="1200" baseline="0">
                  <a:solidFill>
                    <a:schemeClr val="accent1">
                      <a:lumMod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crossAx val="270104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a:solidFill>
                  <a:schemeClr val="accent1">
                    <a:lumMod val="50000"/>
                  </a:schemeClr>
                </a:solidFill>
              </a:rPr>
              <a:t>%</a:t>
            </a:r>
          </a:p>
        </c:rich>
      </c:tx>
      <c:layout>
        <c:manualLayout>
          <c:xMode val="edge"/>
          <c:yMode val="edge"/>
          <c:x val="3.6914530376811694E-2"/>
          <c:y val="3.871879253605334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497142986752185E-2"/>
          <c:y val="6.4897741174038154E-2"/>
          <c:w val="0.91312882643491855"/>
          <c:h val="0.62652612898223603"/>
        </c:manualLayout>
      </c:layout>
      <c:lineChart>
        <c:grouping val="standard"/>
        <c:varyColors val="0"/>
        <c:ser>
          <c:idx val="0"/>
          <c:order val="0"/>
          <c:tx>
            <c:strRef>
              <c:f>'Yemen health'!$B$10</c:f>
              <c:strCache>
                <c:ptCount val="1"/>
                <c:pt idx="0">
                  <c:v>Host (pre-pandemic)</c:v>
                </c:pt>
              </c:strCache>
            </c:strRef>
          </c:tx>
          <c:spPr>
            <a:ln w="28575" cap="rnd">
              <a:solidFill>
                <a:schemeClr val="tx1">
                  <a:lumMod val="95000"/>
                  <a:lumOff val="5000"/>
                </a:schemeClr>
              </a:solidFill>
              <a:prstDash val="dash"/>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cat>
            <c:numRef>
              <c:f>'Yemen health'!$C$9:$P$9</c:f>
              <c:numCache>
                <c:formatCode>mmm\-yy</c:formatCode>
                <c:ptCount val="14"/>
                <c:pt idx="0">
                  <c:v>43788</c:v>
                </c:pt>
                <c:pt idx="1">
                  <c:v>43818</c:v>
                </c:pt>
                <c:pt idx="2">
                  <c:v>43849</c:v>
                </c:pt>
                <c:pt idx="3">
                  <c:v>43880</c:v>
                </c:pt>
                <c:pt idx="4">
                  <c:v>43909</c:v>
                </c:pt>
                <c:pt idx="5">
                  <c:v>43940</c:v>
                </c:pt>
                <c:pt idx="6">
                  <c:v>43970</c:v>
                </c:pt>
                <c:pt idx="7">
                  <c:v>44001</c:v>
                </c:pt>
                <c:pt idx="8">
                  <c:v>44031</c:v>
                </c:pt>
                <c:pt idx="9">
                  <c:v>44062</c:v>
                </c:pt>
                <c:pt idx="10">
                  <c:v>44093</c:v>
                </c:pt>
                <c:pt idx="11">
                  <c:v>44123</c:v>
                </c:pt>
                <c:pt idx="12">
                  <c:v>44154</c:v>
                </c:pt>
                <c:pt idx="13">
                  <c:v>44184</c:v>
                </c:pt>
              </c:numCache>
            </c:numRef>
          </c:cat>
          <c:val>
            <c:numRef>
              <c:f>'Yemen health'!$C$10:$P$10</c:f>
              <c:numCache>
                <c:formatCode>0</c:formatCode>
                <c:ptCount val="14"/>
                <c:pt idx="0">
                  <c:v>34</c:v>
                </c:pt>
                <c:pt idx="1">
                  <c:v>30</c:v>
                </c:pt>
                <c:pt idx="2">
                  <c:v>28.999999999999996</c:v>
                </c:pt>
                <c:pt idx="3">
                  <c:v>26</c:v>
                </c:pt>
              </c:numCache>
            </c:numRef>
          </c:val>
          <c:smooth val="0"/>
          <c:extLst>
            <c:ext xmlns:c16="http://schemas.microsoft.com/office/drawing/2014/chart" uri="{C3380CC4-5D6E-409C-BE32-E72D297353CC}">
              <c16:uniqueId val="{00000000-1306-BC47-9EA2-D6C5FC18D79C}"/>
            </c:ext>
          </c:extLst>
        </c:ser>
        <c:ser>
          <c:idx val="1"/>
          <c:order val="1"/>
          <c:tx>
            <c:strRef>
              <c:f>'Yemen health'!$B$11</c:f>
              <c:strCache>
                <c:ptCount val="1"/>
                <c:pt idx="0">
                  <c:v>IDP (pre-pandemic)</c:v>
                </c:pt>
              </c:strCache>
            </c:strRef>
          </c:tx>
          <c:spPr>
            <a:ln w="28575" cap="rnd">
              <a:solidFill>
                <a:schemeClr val="accent1">
                  <a:lumMod val="75000"/>
                </a:schemeClr>
              </a:solidFill>
              <a:prstDash val="dash"/>
              <a:round/>
            </a:ln>
            <a:effectLst/>
          </c:spPr>
          <c:marker>
            <c:symbol val="circle"/>
            <c:size val="5"/>
            <c:spPr>
              <a:solidFill>
                <a:schemeClr val="accent1">
                  <a:lumMod val="75000"/>
                </a:schemeClr>
              </a:solidFill>
              <a:ln w="9525">
                <a:solidFill>
                  <a:schemeClr val="accent1">
                    <a:lumMod val="75000"/>
                  </a:schemeClr>
                </a:solidFill>
              </a:ln>
              <a:effectLst/>
            </c:spPr>
          </c:marker>
          <c:cat>
            <c:numRef>
              <c:f>'Yemen health'!$C$9:$P$9</c:f>
              <c:numCache>
                <c:formatCode>mmm\-yy</c:formatCode>
                <c:ptCount val="14"/>
                <c:pt idx="0">
                  <c:v>43788</c:v>
                </c:pt>
                <c:pt idx="1">
                  <c:v>43818</c:v>
                </c:pt>
                <c:pt idx="2">
                  <c:v>43849</c:v>
                </c:pt>
                <c:pt idx="3">
                  <c:v>43880</c:v>
                </c:pt>
                <c:pt idx="4">
                  <c:v>43909</c:v>
                </c:pt>
                <c:pt idx="5">
                  <c:v>43940</c:v>
                </c:pt>
                <c:pt idx="6">
                  <c:v>43970</c:v>
                </c:pt>
                <c:pt idx="7">
                  <c:v>44001</c:v>
                </c:pt>
                <c:pt idx="8">
                  <c:v>44031</c:v>
                </c:pt>
                <c:pt idx="9">
                  <c:v>44062</c:v>
                </c:pt>
                <c:pt idx="10">
                  <c:v>44093</c:v>
                </c:pt>
                <c:pt idx="11">
                  <c:v>44123</c:v>
                </c:pt>
                <c:pt idx="12">
                  <c:v>44154</c:v>
                </c:pt>
                <c:pt idx="13">
                  <c:v>44184</c:v>
                </c:pt>
              </c:numCache>
            </c:numRef>
          </c:cat>
          <c:val>
            <c:numRef>
              <c:f>'Yemen health'!$C$11:$P$11</c:f>
              <c:numCache>
                <c:formatCode>0</c:formatCode>
                <c:ptCount val="14"/>
                <c:pt idx="0">
                  <c:v>36</c:v>
                </c:pt>
                <c:pt idx="1">
                  <c:v>26</c:v>
                </c:pt>
                <c:pt idx="2">
                  <c:v>28.000000000000004</c:v>
                </c:pt>
                <c:pt idx="3">
                  <c:v>25</c:v>
                </c:pt>
              </c:numCache>
            </c:numRef>
          </c:val>
          <c:smooth val="0"/>
          <c:extLst>
            <c:ext xmlns:c16="http://schemas.microsoft.com/office/drawing/2014/chart" uri="{C3380CC4-5D6E-409C-BE32-E72D297353CC}">
              <c16:uniqueId val="{00000001-1306-BC47-9EA2-D6C5FC18D79C}"/>
            </c:ext>
          </c:extLst>
        </c:ser>
        <c:ser>
          <c:idx val="2"/>
          <c:order val="2"/>
          <c:tx>
            <c:strRef>
              <c:f>'Yemen health'!$B$12</c:f>
              <c:strCache>
                <c:ptCount val="1"/>
                <c:pt idx="0">
                  <c:v>Host (post-pandemic)</c:v>
                </c:pt>
              </c:strCache>
            </c:strRef>
          </c:tx>
          <c:spPr>
            <a:ln w="28575" cap="rnd">
              <a:solidFill>
                <a:schemeClr val="tx1">
                  <a:lumMod val="95000"/>
                  <a:lumOff val="5000"/>
                </a:schemeClr>
              </a:solidFill>
              <a:round/>
            </a:ln>
            <a:effectLst/>
          </c:spPr>
          <c:marker>
            <c:symbol val="diamond"/>
            <c:size val="5"/>
            <c:spPr>
              <a:solidFill>
                <a:schemeClr val="tx1">
                  <a:lumMod val="95000"/>
                  <a:lumOff val="5000"/>
                </a:schemeClr>
              </a:solidFill>
              <a:ln w="9525">
                <a:solidFill>
                  <a:schemeClr val="tx1">
                    <a:lumMod val="95000"/>
                    <a:lumOff val="5000"/>
                  </a:schemeClr>
                </a:solidFill>
              </a:ln>
              <a:effectLst/>
            </c:spPr>
          </c:marker>
          <c:cat>
            <c:numRef>
              <c:f>'Yemen health'!$C$9:$P$9</c:f>
              <c:numCache>
                <c:formatCode>mmm\-yy</c:formatCode>
                <c:ptCount val="14"/>
                <c:pt idx="0">
                  <c:v>43788</c:v>
                </c:pt>
                <c:pt idx="1">
                  <c:v>43818</c:v>
                </c:pt>
                <c:pt idx="2">
                  <c:v>43849</c:v>
                </c:pt>
                <c:pt idx="3">
                  <c:v>43880</c:v>
                </c:pt>
                <c:pt idx="4">
                  <c:v>43909</c:v>
                </c:pt>
                <c:pt idx="5">
                  <c:v>43940</c:v>
                </c:pt>
                <c:pt idx="6">
                  <c:v>43970</c:v>
                </c:pt>
                <c:pt idx="7">
                  <c:v>44001</c:v>
                </c:pt>
                <c:pt idx="8">
                  <c:v>44031</c:v>
                </c:pt>
                <c:pt idx="9">
                  <c:v>44062</c:v>
                </c:pt>
                <c:pt idx="10">
                  <c:v>44093</c:v>
                </c:pt>
                <c:pt idx="11">
                  <c:v>44123</c:v>
                </c:pt>
                <c:pt idx="12">
                  <c:v>44154</c:v>
                </c:pt>
                <c:pt idx="13">
                  <c:v>44184</c:v>
                </c:pt>
              </c:numCache>
            </c:numRef>
          </c:cat>
          <c:val>
            <c:numRef>
              <c:f>'Yemen health'!$C$12:$P$12</c:f>
              <c:numCache>
                <c:formatCode>General</c:formatCode>
                <c:ptCount val="14"/>
                <c:pt idx="4" formatCode="0">
                  <c:v>40</c:v>
                </c:pt>
                <c:pt idx="5" formatCode="0">
                  <c:v>43</c:v>
                </c:pt>
                <c:pt idx="6" formatCode="0">
                  <c:v>47</c:v>
                </c:pt>
                <c:pt idx="7" formatCode="0">
                  <c:v>45</c:v>
                </c:pt>
                <c:pt idx="8" formatCode="0">
                  <c:v>46</c:v>
                </c:pt>
                <c:pt idx="9" formatCode="0">
                  <c:v>45</c:v>
                </c:pt>
                <c:pt idx="10" formatCode="0">
                  <c:v>47</c:v>
                </c:pt>
                <c:pt idx="11" formatCode="0">
                  <c:v>45</c:v>
                </c:pt>
                <c:pt idx="12" formatCode="0">
                  <c:v>43</c:v>
                </c:pt>
                <c:pt idx="13" formatCode="0">
                  <c:v>38</c:v>
                </c:pt>
              </c:numCache>
            </c:numRef>
          </c:val>
          <c:smooth val="0"/>
          <c:extLst>
            <c:ext xmlns:c16="http://schemas.microsoft.com/office/drawing/2014/chart" uri="{C3380CC4-5D6E-409C-BE32-E72D297353CC}">
              <c16:uniqueId val="{00000002-1306-BC47-9EA2-D6C5FC18D79C}"/>
            </c:ext>
          </c:extLst>
        </c:ser>
        <c:ser>
          <c:idx val="3"/>
          <c:order val="3"/>
          <c:tx>
            <c:strRef>
              <c:f>'Yemen health'!$B$13</c:f>
              <c:strCache>
                <c:ptCount val="1"/>
                <c:pt idx="0">
                  <c:v>IDP (post-pandemic)</c:v>
                </c:pt>
              </c:strCache>
            </c:strRef>
          </c:tx>
          <c:spPr>
            <a:ln w="28575" cap="rnd">
              <a:solidFill>
                <a:schemeClr val="accent1">
                  <a:lumMod val="75000"/>
                </a:schemeClr>
              </a:solidFill>
              <a:round/>
            </a:ln>
            <a:effectLst/>
          </c:spPr>
          <c:marker>
            <c:symbol val="diamond"/>
            <c:size val="5"/>
            <c:spPr>
              <a:solidFill>
                <a:schemeClr val="accent1">
                  <a:lumMod val="75000"/>
                </a:schemeClr>
              </a:solidFill>
              <a:ln w="9525">
                <a:solidFill>
                  <a:schemeClr val="accent1">
                    <a:lumMod val="75000"/>
                  </a:schemeClr>
                </a:solidFill>
              </a:ln>
              <a:effectLst/>
            </c:spPr>
          </c:marker>
          <c:cat>
            <c:numRef>
              <c:f>'Yemen health'!$C$9:$P$9</c:f>
              <c:numCache>
                <c:formatCode>mmm\-yy</c:formatCode>
                <c:ptCount val="14"/>
                <c:pt idx="0">
                  <c:v>43788</c:v>
                </c:pt>
                <c:pt idx="1">
                  <c:v>43818</c:v>
                </c:pt>
                <c:pt idx="2">
                  <c:v>43849</c:v>
                </c:pt>
                <c:pt idx="3">
                  <c:v>43880</c:v>
                </c:pt>
                <c:pt idx="4">
                  <c:v>43909</c:v>
                </c:pt>
                <c:pt idx="5">
                  <c:v>43940</c:v>
                </c:pt>
                <c:pt idx="6">
                  <c:v>43970</c:v>
                </c:pt>
                <c:pt idx="7">
                  <c:v>44001</c:v>
                </c:pt>
                <c:pt idx="8">
                  <c:v>44031</c:v>
                </c:pt>
                <c:pt idx="9">
                  <c:v>44062</c:v>
                </c:pt>
                <c:pt idx="10">
                  <c:v>44093</c:v>
                </c:pt>
                <c:pt idx="11">
                  <c:v>44123</c:v>
                </c:pt>
                <c:pt idx="12">
                  <c:v>44154</c:v>
                </c:pt>
                <c:pt idx="13">
                  <c:v>44184</c:v>
                </c:pt>
              </c:numCache>
            </c:numRef>
          </c:cat>
          <c:val>
            <c:numRef>
              <c:f>'Yemen health'!$C$13:$P$13</c:f>
              <c:numCache>
                <c:formatCode>General</c:formatCode>
                <c:ptCount val="14"/>
                <c:pt idx="4" formatCode="0">
                  <c:v>36</c:v>
                </c:pt>
                <c:pt idx="5" formatCode="0">
                  <c:v>43</c:v>
                </c:pt>
                <c:pt idx="6" formatCode="0">
                  <c:v>42</c:v>
                </c:pt>
                <c:pt idx="7" formatCode="0">
                  <c:v>45.5</c:v>
                </c:pt>
                <c:pt idx="8" formatCode="0">
                  <c:v>46</c:v>
                </c:pt>
                <c:pt idx="9" formatCode="0">
                  <c:v>45</c:v>
                </c:pt>
                <c:pt idx="10" formatCode="0">
                  <c:v>45</c:v>
                </c:pt>
                <c:pt idx="11" formatCode="0">
                  <c:v>40</c:v>
                </c:pt>
                <c:pt idx="12" formatCode="0">
                  <c:v>43</c:v>
                </c:pt>
                <c:pt idx="13" formatCode="0">
                  <c:v>38</c:v>
                </c:pt>
              </c:numCache>
            </c:numRef>
          </c:val>
          <c:smooth val="0"/>
          <c:extLst>
            <c:ext xmlns:c16="http://schemas.microsoft.com/office/drawing/2014/chart" uri="{C3380CC4-5D6E-409C-BE32-E72D297353CC}">
              <c16:uniqueId val="{00000003-1306-BC47-9EA2-D6C5FC18D79C}"/>
            </c:ext>
          </c:extLst>
        </c:ser>
        <c:dLbls>
          <c:showLegendKey val="0"/>
          <c:showVal val="0"/>
          <c:showCatName val="0"/>
          <c:showSerName val="0"/>
          <c:showPercent val="0"/>
          <c:showBubbleSize val="0"/>
        </c:dLbls>
        <c:marker val="1"/>
        <c:smooth val="0"/>
        <c:axId val="469529567"/>
        <c:axId val="469754639"/>
      </c:lineChart>
      <c:dateAx>
        <c:axId val="46952956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crossAx val="469754639"/>
        <c:crosses val="autoZero"/>
        <c:auto val="1"/>
        <c:lblOffset val="100"/>
        <c:baseTimeUnit val="months"/>
      </c:dateAx>
      <c:valAx>
        <c:axId val="469754639"/>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crossAx val="469529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a:solidFill>
                  <a:schemeClr val="accent1">
                    <a:lumMod val="50000"/>
                  </a:schemeClr>
                </a:solidFill>
              </a:rPr>
              <a:t>%</a:t>
            </a:r>
          </a:p>
        </c:rich>
      </c:tx>
      <c:layout>
        <c:manualLayout>
          <c:xMode val="edge"/>
          <c:yMode val="edge"/>
          <c:x val="5.7697740112994361E-2"/>
          <c:y val="6.67059054345693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802638017705417E-2"/>
          <c:y val="9.7292370531376335E-2"/>
          <c:w val="0.89330282337589162"/>
          <c:h val="0.66715915954884686"/>
        </c:manualLayout>
      </c:layout>
      <c:barChart>
        <c:barDir val="col"/>
        <c:grouping val="clustered"/>
        <c:varyColors val="0"/>
        <c:ser>
          <c:idx val="0"/>
          <c:order val="0"/>
          <c:tx>
            <c:strRef>
              <c:f>'Chad food insecurity'!$B$1</c:f>
              <c:strCache>
                <c:ptCount val="1"/>
                <c:pt idx="0">
                  <c:v>Refugee Households</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'Chad food insecurity'!$A$2:$A$5</c:f>
              <c:strCache>
                <c:ptCount val="4"/>
                <c:pt idx="0">
                  <c:v>Food secure</c:v>
                </c:pt>
                <c:pt idx="1">
                  <c:v>Mildly food insecure</c:v>
                </c:pt>
                <c:pt idx="2">
                  <c:v>Moderately food insecure</c:v>
                </c:pt>
                <c:pt idx="3">
                  <c:v>Severely food insecure</c:v>
                </c:pt>
              </c:strCache>
            </c:strRef>
          </c:cat>
          <c:val>
            <c:numRef>
              <c:f>'Chad food insecurity'!$B$2:$B$5</c:f>
              <c:numCache>
                <c:formatCode>General</c:formatCode>
                <c:ptCount val="4"/>
                <c:pt idx="0">
                  <c:v>3.3</c:v>
                </c:pt>
                <c:pt idx="1">
                  <c:v>3.4</c:v>
                </c:pt>
                <c:pt idx="2">
                  <c:v>6.5</c:v>
                </c:pt>
                <c:pt idx="3">
                  <c:v>86.9</c:v>
                </c:pt>
              </c:numCache>
            </c:numRef>
          </c:val>
          <c:extLst>
            <c:ext xmlns:c16="http://schemas.microsoft.com/office/drawing/2014/chart" uri="{C3380CC4-5D6E-409C-BE32-E72D297353CC}">
              <c16:uniqueId val="{00000000-9495-1349-8D4C-780E8E49E088}"/>
            </c:ext>
          </c:extLst>
        </c:ser>
        <c:ser>
          <c:idx val="1"/>
          <c:order val="1"/>
          <c:tx>
            <c:strRef>
              <c:f>'Chad food insecurity'!$C$1</c:f>
              <c:strCache>
                <c:ptCount val="1"/>
                <c:pt idx="0">
                  <c:v>National Households</c:v>
                </c:pt>
              </c:strCache>
            </c:strRef>
          </c:tx>
          <c:spPr>
            <a:solidFill>
              <a:srgbClr val="0D0D0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'Chad food insecurity'!$A$2:$A$5</c:f>
              <c:strCache>
                <c:ptCount val="4"/>
                <c:pt idx="0">
                  <c:v>Food secure</c:v>
                </c:pt>
                <c:pt idx="1">
                  <c:v>Mildly food insecure</c:v>
                </c:pt>
                <c:pt idx="2">
                  <c:v>Moderately food insecure</c:v>
                </c:pt>
                <c:pt idx="3">
                  <c:v>Severely food insecure</c:v>
                </c:pt>
              </c:strCache>
            </c:strRef>
          </c:cat>
          <c:val>
            <c:numRef>
              <c:f>'Chad food insecurity'!$C$2:$C$5</c:f>
              <c:numCache>
                <c:formatCode>General</c:formatCode>
                <c:ptCount val="4"/>
                <c:pt idx="0">
                  <c:v>10.9</c:v>
                </c:pt>
                <c:pt idx="1">
                  <c:v>9.5</c:v>
                </c:pt>
                <c:pt idx="2">
                  <c:v>20.3</c:v>
                </c:pt>
                <c:pt idx="3">
                  <c:v>59.4</c:v>
                </c:pt>
              </c:numCache>
            </c:numRef>
          </c:val>
          <c:extLst>
            <c:ext xmlns:c16="http://schemas.microsoft.com/office/drawing/2014/chart" uri="{C3380CC4-5D6E-409C-BE32-E72D297353CC}">
              <c16:uniqueId val="{00000001-9495-1349-8D4C-780E8E49E088}"/>
            </c:ext>
          </c:extLst>
        </c:ser>
        <c:dLbls>
          <c:dLblPos val="outEnd"/>
          <c:showLegendKey val="0"/>
          <c:showVal val="1"/>
          <c:showCatName val="0"/>
          <c:showSerName val="0"/>
          <c:showPercent val="0"/>
          <c:showBubbleSize val="0"/>
        </c:dLbls>
        <c:gapWidth val="219"/>
        <c:overlap val="-27"/>
        <c:axId val="1453554648"/>
        <c:axId val="2052757383"/>
      </c:barChart>
      <c:catAx>
        <c:axId val="1453554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crossAx val="2052757383"/>
        <c:crosses val="autoZero"/>
        <c:auto val="1"/>
        <c:lblAlgn val="ctr"/>
        <c:lblOffset val="100"/>
        <c:noMultiLvlLbl val="0"/>
      </c:catAx>
      <c:valAx>
        <c:axId val="2052757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crossAx val="1453554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a:solidFill>
                  <a:schemeClr val="accent1">
                    <a:lumMod val="50000"/>
                  </a:schemeClr>
                </a:solidFill>
              </a:rPr>
              <a:t>%</a:t>
            </a:r>
          </a:p>
        </c:rich>
      </c:tx>
      <c:layout>
        <c:manualLayout>
          <c:xMode val="edge"/>
          <c:yMode val="edge"/>
          <c:x val="5.0305555555555562E-2"/>
          <c:y val="6.48148148148148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347112860892382E-2"/>
          <c:y val="0.10553222513852437"/>
          <c:w val="0.89109733158355209"/>
          <c:h val="0.67511811023622048"/>
        </c:manualLayout>
      </c:layout>
      <c:lineChart>
        <c:grouping val="standard"/>
        <c:varyColors val="0"/>
        <c:ser>
          <c:idx val="0"/>
          <c:order val="0"/>
          <c:tx>
            <c:strRef>
              <c:f>'Educ-ETH'!$O$4</c:f>
              <c:strCache>
                <c:ptCount val="1"/>
                <c:pt idx="0">
                  <c:v>Primary</c:v>
                </c:pt>
              </c:strCache>
            </c:strRef>
          </c:tx>
          <c:spPr>
            <a:ln w="28575" cap="rnd">
              <a:solidFill>
                <a:schemeClr val="accent1">
                  <a:lumMod val="60000"/>
                  <a:lumOff val="40000"/>
                </a:schemeClr>
              </a:solidFill>
              <a:round/>
            </a:ln>
            <a:effectLst/>
          </c:spPr>
          <c:marker>
            <c:symbol val="none"/>
          </c:marker>
          <c:cat>
            <c:strRef>
              <c:f>'Educ-ETH'!$P$3:$R$3</c:f>
              <c:strCache>
                <c:ptCount val="3"/>
                <c:pt idx="0">
                  <c:v>Pre-COVID</c:v>
                </c:pt>
                <c:pt idx="1">
                  <c:v>Sept - Oct 2020</c:v>
                </c:pt>
                <c:pt idx="2">
                  <c:v>Oct - Nov 2020</c:v>
                </c:pt>
              </c:strCache>
            </c:strRef>
          </c:cat>
          <c:val>
            <c:numRef>
              <c:f>'Educ-ETH'!$P$4:$R$4</c:f>
              <c:numCache>
                <c:formatCode>General</c:formatCode>
                <c:ptCount val="3"/>
                <c:pt idx="0">
                  <c:v>20</c:v>
                </c:pt>
                <c:pt idx="1">
                  <c:v>7.6</c:v>
                </c:pt>
                <c:pt idx="2">
                  <c:v>5.0999999999999996</c:v>
                </c:pt>
              </c:numCache>
            </c:numRef>
          </c:val>
          <c:smooth val="0"/>
          <c:extLst>
            <c:ext xmlns:c16="http://schemas.microsoft.com/office/drawing/2014/chart" uri="{C3380CC4-5D6E-409C-BE32-E72D297353CC}">
              <c16:uniqueId val="{00000000-B437-554A-85AD-8DD6A87DDB9C}"/>
            </c:ext>
          </c:extLst>
        </c:ser>
        <c:ser>
          <c:idx val="1"/>
          <c:order val="1"/>
          <c:tx>
            <c:strRef>
              <c:f>'Educ-ETH'!$O$5</c:f>
              <c:strCache>
                <c:ptCount val="1"/>
                <c:pt idx="0">
                  <c:v>Secondary</c:v>
                </c:pt>
              </c:strCache>
            </c:strRef>
          </c:tx>
          <c:spPr>
            <a:ln w="28575" cap="rnd">
              <a:solidFill>
                <a:schemeClr val="tx2">
                  <a:lumMod val="90000"/>
                  <a:lumOff val="10000"/>
                </a:schemeClr>
              </a:solidFill>
              <a:round/>
            </a:ln>
            <a:effectLst/>
          </c:spPr>
          <c:marker>
            <c:symbol val="none"/>
          </c:marker>
          <c:cat>
            <c:strRef>
              <c:f>'Educ-ETH'!$P$3:$R$3</c:f>
              <c:strCache>
                <c:ptCount val="3"/>
                <c:pt idx="0">
                  <c:v>Pre-COVID</c:v>
                </c:pt>
                <c:pt idx="1">
                  <c:v>Sept - Oct 2020</c:v>
                </c:pt>
                <c:pt idx="2">
                  <c:v>Oct - Nov 2020</c:v>
                </c:pt>
              </c:strCache>
            </c:strRef>
          </c:cat>
          <c:val>
            <c:numRef>
              <c:f>'Educ-ETH'!$P$5:$R$5</c:f>
              <c:numCache>
                <c:formatCode>General</c:formatCode>
                <c:ptCount val="3"/>
                <c:pt idx="0">
                  <c:v>5</c:v>
                </c:pt>
                <c:pt idx="1">
                  <c:v>2.5</c:v>
                </c:pt>
                <c:pt idx="2">
                  <c:v>1</c:v>
                </c:pt>
              </c:numCache>
            </c:numRef>
          </c:val>
          <c:smooth val="0"/>
          <c:extLst>
            <c:ext xmlns:c16="http://schemas.microsoft.com/office/drawing/2014/chart" uri="{C3380CC4-5D6E-409C-BE32-E72D297353CC}">
              <c16:uniqueId val="{00000001-B437-554A-85AD-8DD6A87DDB9C}"/>
            </c:ext>
          </c:extLst>
        </c:ser>
        <c:dLbls>
          <c:showLegendKey val="0"/>
          <c:showVal val="0"/>
          <c:showCatName val="0"/>
          <c:showSerName val="0"/>
          <c:showPercent val="0"/>
          <c:showBubbleSize val="0"/>
        </c:dLbls>
        <c:smooth val="0"/>
        <c:axId val="477631247"/>
        <c:axId val="545929327"/>
      </c:lineChart>
      <c:catAx>
        <c:axId val="47763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crossAx val="545929327"/>
        <c:crosses val="autoZero"/>
        <c:auto val="1"/>
        <c:lblAlgn val="ctr"/>
        <c:lblOffset val="100"/>
        <c:noMultiLvlLbl val="0"/>
      </c:catAx>
      <c:valAx>
        <c:axId val="545929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crossAx val="477631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'DJI Vaccine'!$B$8</c:f>
              <c:strCache>
                <c:ptCount val="1"/>
                <c:pt idx="0">
                  <c:v>Refugee</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'DJI Vaccine'!$C$7:$F$7</c:f>
              <c:strCache>
                <c:ptCount val="4"/>
                <c:pt idx="0">
                  <c:v>Chad</c:v>
                </c:pt>
                <c:pt idx="1">
                  <c:v>Djibouti</c:v>
                </c:pt>
                <c:pt idx="2">
                  <c:v>Ethiopia </c:v>
                </c:pt>
                <c:pt idx="3">
                  <c:v>Iraq</c:v>
                </c:pt>
              </c:strCache>
            </c:strRef>
          </c:cat>
          <c:val>
            <c:numRef>
              <c:f>'DJI Vaccine'!$C$8:$F$8</c:f>
              <c:numCache>
                <c:formatCode>General</c:formatCode>
                <c:ptCount val="4"/>
                <c:pt idx="0">
                  <c:v>91</c:v>
                </c:pt>
                <c:pt idx="1">
                  <c:v>85</c:v>
                </c:pt>
                <c:pt idx="2">
                  <c:v>93</c:v>
                </c:pt>
              </c:numCache>
            </c:numRef>
          </c:val>
          <c:extLst>
            <c:ext xmlns:c16="http://schemas.microsoft.com/office/drawing/2014/chart" uri="{C3380CC4-5D6E-409C-BE32-E72D297353CC}">
              <c16:uniqueId val="{00000000-C171-8E46-9728-58591C9012F0}"/>
            </c:ext>
          </c:extLst>
        </c:ser>
        <c:ser>
          <c:idx val="1"/>
          <c:order val="1"/>
          <c:tx>
            <c:strRef>
              <c:f>'DJI Vaccine'!$B$9</c:f>
              <c:strCache>
                <c:ptCount val="1"/>
                <c:pt idx="0">
                  <c:v>National</c:v>
                </c:pt>
              </c:strCache>
            </c:strRef>
          </c:tx>
          <c:spPr>
            <a:solidFill>
              <a:srgbClr val="0D0D0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'DJI Vaccine'!$C$7:$F$7</c:f>
              <c:strCache>
                <c:ptCount val="4"/>
                <c:pt idx="0">
                  <c:v>Chad</c:v>
                </c:pt>
                <c:pt idx="1">
                  <c:v>Djibouti</c:v>
                </c:pt>
                <c:pt idx="2">
                  <c:v>Ethiopia </c:v>
                </c:pt>
                <c:pt idx="3">
                  <c:v>Iraq</c:v>
                </c:pt>
              </c:strCache>
            </c:strRef>
          </c:cat>
          <c:val>
            <c:numRef>
              <c:f>'DJI Vaccine'!$C$9:$F$9</c:f>
              <c:numCache>
                <c:formatCode>General</c:formatCode>
                <c:ptCount val="4"/>
                <c:pt idx="1">
                  <c:v>73</c:v>
                </c:pt>
                <c:pt idx="2">
                  <c:v>97.7</c:v>
                </c:pt>
                <c:pt idx="3">
                  <c:v>57.6</c:v>
                </c:pt>
              </c:numCache>
            </c:numRef>
          </c:val>
          <c:extLst>
            <c:ext xmlns:c16="http://schemas.microsoft.com/office/drawing/2014/chart" uri="{C3380CC4-5D6E-409C-BE32-E72D297353CC}">
              <c16:uniqueId val="{00000001-C171-8E46-9728-58591C9012F0}"/>
            </c:ext>
          </c:extLst>
        </c:ser>
        <c:ser>
          <c:idx val="2"/>
          <c:order val="2"/>
          <c:tx>
            <c:strRef>
              <c:f>'DJI Vaccine'!$B$10</c:f>
              <c:strCache>
                <c:ptCount val="1"/>
                <c:pt idx="0">
                  <c:v>IDP</c:v>
                </c:pt>
              </c:strCache>
            </c:strRef>
          </c:tx>
          <c:spPr>
            <a:solidFill>
              <a:srgbClr val="7B7B7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'DJI Vaccine'!$C$7:$F$7</c:f>
              <c:strCache>
                <c:ptCount val="4"/>
                <c:pt idx="0">
                  <c:v>Chad</c:v>
                </c:pt>
                <c:pt idx="1">
                  <c:v>Djibouti</c:v>
                </c:pt>
                <c:pt idx="2">
                  <c:v>Ethiopia </c:v>
                </c:pt>
                <c:pt idx="3">
                  <c:v>Iraq</c:v>
                </c:pt>
              </c:strCache>
            </c:strRef>
          </c:cat>
          <c:val>
            <c:numRef>
              <c:f>'DJI Vaccine'!$C$10:$F$10</c:f>
              <c:numCache>
                <c:formatCode>General</c:formatCode>
                <c:ptCount val="4"/>
                <c:pt idx="3">
                  <c:v>71.2</c:v>
                </c:pt>
              </c:numCache>
            </c:numRef>
          </c:val>
          <c:extLst>
            <c:ext xmlns:c16="http://schemas.microsoft.com/office/drawing/2014/chart" uri="{C3380CC4-5D6E-409C-BE32-E72D297353CC}">
              <c16:uniqueId val="{00000002-C171-8E46-9728-58591C9012F0}"/>
            </c:ext>
          </c:extLst>
        </c:ser>
        <c:ser>
          <c:idx val="3"/>
          <c:order val="3"/>
          <c:tx>
            <c:strRef>
              <c:f>'DJI Vaccine'!$B$11</c:f>
              <c:strCache>
                <c:ptCount val="1"/>
                <c:pt idx="0">
                  <c:v>Returned IDP</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'DJI Vaccine'!$C$7:$F$7</c:f>
              <c:strCache>
                <c:ptCount val="4"/>
                <c:pt idx="0">
                  <c:v>Chad</c:v>
                </c:pt>
                <c:pt idx="1">
                  <c:v>Djibouti</c:v>
                </c:pt>
                <c:pt idx="2">
                  <c:v>Ethiopia </c:v>
                </c:pt>
                <c:pt idx="3">
                  <c:v>Iraq</c:v>
                </c:pt>
              </c:strCache>
            </c:strRef>
          </c:cat>
          <c:val>
            <c:numRef>
              <c:f>'DJI Vaccine'!$C$11:$F$11</c:f>
              <c:numCache>
                <c:formatCode>General</c:formatCode>
                <c:ptCount val="4"/>
                <c:pt idx="3">
                  <c:v>74</c:v>
                </c:pt>
              </c:numCache>
            </c:numRef>
          </c:val>
          <c:extLst>
            <c:ext xmlns:c16="http://schemas.microsoft.com/office/drawing/2014/chart" uri="{C3380CC4-5D6E-409C-BE32-E72D297353CC}">
              <c16:uniqueId val="{00000003-C171-8E46-9728-58591C9012F0}"/>
            </c:ext>
          </c:extLst>
        </c:ser>
        <c:dLbls>
          <c:dLblPos val="outEnd"/>
          <c:showLegendKey val="0"/>
          <c:showVal val="1"/>
          <c:showCatName val="0"/>
          <c:showSerName val="0"/>
          <c:showPercent val="0"/>
          <c:showBubbleSize val="0"/>
        </c:dLbls>
        <c:gapWidth val="219"/>
        <c:overlap val="-27"/>
        <c:axId val="1261736568"/>
        <c:axId val="36158935"/>
      </c:barChart>
      <c:catAx>
        <c:axId val="1261736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lumMod val="90000"/>
                    <a:lumOff val="10000"/>
                  </a:schemeClr>
                </a:solidFill>
                <a:latin typeface="+mn-lt"/>
                <a:ea typeface="+mn-ea"/>
                <a:cs typeface="Times New Roman" panose="02020603050405020304" pitchFamily="18" charset="0"/>
              </a:defRPr>
            </a:pPr>
            <a:endParaRPr lang="en-US"/>
          </a:p>
        </c:txPr>
        <c:crossAx val="36158935"/>
        <c:crosses val="autoZero"/>
        <c:auto val="1"/>
        <c:lblAlgn val="ctr"/>
        <c:lblOffset val="100"/>
        <c:noMultiLvlLbl val="0"/>
      </c:catAx>
      <c:valAx>
        <c:axId val="36158935"/>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1" i="0" u="none" strike="noStrike" kern="1200" baseline="0">
                    <a:solidFill>
                      <a:schemeClr val="tx2">
                        <a:lumMod val="90000"/>
                        <a:lumOff val="10000"/>
                      </a:schemeClr>
                    </a:solidFill>
                    <a:latin typeface="+mn-lt"/>
                    <a:ea typeface="+mn-ea"/>
                    <a:cs typeface="+mn-cs"/>
                  </a:defRPr>
                </a:pPr>
                <a:r>
                  <a:rPr lang="en-US" sz="1400" b="1">
                    <a:solidFill>
                      <a:schemeClr val="tx2">
                        <a:lumMod val="90000"/>
                        <a:lumOff val="10000"/>
                      </a:schemeClr>
                    </a:solidFill>
                  </a:rPr>
                  <a:t>%</a:t>
                </a:r>
              </a:p>
            </c:rich>
          </c:tx>
          <c:layout>
            <c:manualLayout>
              <c:xMode val="edge"/>
              <c:yMode val="edge"/>
              <c:x val="3.6231884057971015E-3"/>
              <c:y val="0.32755168633871529"/>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2">
                      <a:lumMod val="90000"/>
                      <a:lumOff val="1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2">
                    <a:lumMod val="90000"/>
                    <a:lumOff val="10000"/>
                  </a:schemeClr>
                </a:solidFill>
                <a:latin typeface="+mn-lt"/>
                <a:ea typeface="+mn-ea"/>
                <a:cs typeface="Times New Roman" panose="02020603050405020304" pitchFamily="18" charset="0"/>
              </a:defRPr>
            </a:pPr>
            <a:endParaRPr lang="en-US"/>
          </a:p>
        </c:txPr>
        <c:crossAx val="1261736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8-26T04:45:25.748" idx="3">
    <p:pos x="10" y="10"/>
    <p:text>Title, explanation. This sure looks busy! Help the reader.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8-26T04:43:57.778" idx="2">
    <p:pos x="7144" y="228"/>
    <p:text>Perhaps have a different title or subtitle to distinguish this and the previous slide.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9C044-2FDF-3D43-AB5A-A292731D8B18}" type="doc">
      <dgm:prSet loTypeId="urn:microsoft.com/office/officeart/2005/8/layout/matrix1" loCatId="" qsTypeId="urn:microsoft.com/office/officeart/2005/8/quickstyle/simple3" qsCatId="simple" csTypeId="urn:microsoft.com/office/officeart/2005/8/colors/accent1_2" csCatId="accent1" phldr="1"/>
      <dgm:spPr/>
      <dgm:t>
        <a:bodyPr/>
        <a:lstStyle/>
        <a:p>
          <a:endParaRPr lang="en-US"/>
        </a:p>
      </dgm:t>
    </dgm:pt>
    <dgm:pt modelId="{3F32EC72-6548-514E-8E4A-4E05799951E1}">
      <dgm:prSet phldrT="[Text]"/>
      <dgm:spPr/>
      <dgm:t>
        <a:bodyPr/>
        <a:lstStyle/>
        <a:p>
          <a:r>
            <a:rPr lang="en-US"/>
            <a:t>Severe consequences given modes of transmission of disease</a:t>
          </a:r>
        </a:p>
      </dgm:t>
    </dgm:pt>
    <dgm:pt modelId="{9A09EC95-FB9D-C449-9A9A-2761E3E3B35C}" type="parTrans" cxnId="{FAED6138-5DEF-BA42-9772-E88636DFED43}">
      <dgm:prSet/>
      <dgm:spPr/>
      <dgm:t>
        <a:bodyPr/>
        <a:lstStyle/>
        <a:p>
          <a:endParaRPr lang="en-US"/>
        </a:p>
      </dgm:t>
    </dgm:pt>
    <dgm:pt modelId="{F79B96FE-09BE-CE46-87E8-79EFB803DA4E}" type="sibTrans" cxnId="{FAED6138-5DEF-BA42-9772-E88636DFED43}">
      <dgm:prSet/>
      <dgm:spPr/>
      <dgm:t>
        <a:bodyPr/>
        <a:lstStyle/>
        <a:p>
          <a:endParaRPr lang="en-US"/>
        </a:p>
      </dgm:t>
    </dgm:pt>
    <dgm:pt modelId="{DB82F4EC-F754-9D46-AFE1-E7621E52183A}">
      <dgm:prSet phldrT="[Text]"/>
      <dgm:spPr/>
      <dgm:t>
        <a:bodyPr/>
        <a:lstStyle/>
        <a:p>
          <a:r>
            <a:rPr lang="en-US"/>
            <a:t>High population density</a:t>
          </a:r>
        </a:p>
      </dgm:t>
    </dgm:pt>
    <dgm:pt modelId="{77A4C9F8-8CE8-A748-A8E8-6C08245E27C2}" type="parTrans" cxnId="{B5608334-4F35-0E4D-BC05-5ED1286876EF}">
      <dgm:prSet/>
      <dgm:spPr/>
      <dgm:t>
        <a:bodyPr/>
        <a:lstStyle/>
        <a:p>
          <a:endParaRPr lang="en-US"/>
        </a:p>
      </dgm:t>
    </dgm:pt>
    <dgm:pt modelId="{28519FE9-8E17-224D-B274-0ED9333CA3C8}" type="sibTrans" cxnId="{B5608334-4F35-0E4D-BC05-5ED1286876EF}">
      <dgm:prSet/>
      <dgm:spPr/>
      <dgm:t>
        <a:bodyPr/>
        <a:lstStyle/>
        <a:p>
          <a:endParaRPr lang="en-US"/>
        </a:p>
      </dgm:t>
    </dgm:pt>
    <dgm:pt modelId="{034936E3-5E0C-0F4B-B389-A4849F1C869B}">
      <dgm:prSet phldrT="[Text]"/>
      <dgm:spPr/>
      <dgm:t>
        <a:bodyPr/>
        <a:lstStyle/>
        <a:p>
          <a:r>
            <a:rPr lang="en-US"/>
            <a:t>Limited access to health services</a:t>
          </a:r>
        </a:p>
      </dgm:t>
    </dgm:pt>
    <dgm:pt modelId="{F09C8351-A86F-574C-AEFC-04739F7769D5}" type="parTrans" cxnId="{9AC9F05C-7845-F242-A61B-253628B4ED31}">
      <dgm:prSet/>
      <dgm:spPr/>
      <dgm:t>
        <a:bodyPr/>
        <a:lstStyle/>
        <a:p>
          <a:endParaRPr lang="en-US"/>
        </a:p>
      </dgm:t>
    </dgm:pt>
    <dgm:pt modelId="{015378A9-23DD-F449-969D-2CC92808D3ED}" type="sibTrans" cxnId="{9AC9F05C-7845-F242-A61B-253628B4ED31}">
      <dgm:prSet/>
      <dgm:spPr/>
      <dgm:t>
        <a:bodyPr/>
        <a:lstStyle/>
        <a:p>
          <a:endParaRPr lang="en-US"/>
        </a:p>
      </dgm:t>
    </dgm:pt>
    <dgm:pt modelId="{44D1DA17-1F04-9B4A-A399-6BB044439A22}">
      <dgm:prSet phldrT="[Text]"/>
      <dgm:spPr/>
      <dgm:t>
        <a:bodyPr/>
        <a:lstStyle/>
        <a:p>
          <a:r>
            <a:rPr lang="en-US"/>
            <a:t>Limited access to general services</a:t>
          </a:r>
        </a:p>
      </dgm:t>
    </dgm:pt>
    <dgm:pt modelId="{C4C4E30C-2468-A543-A46B-B7265823B7F6}" type="parTrans" cxnId="{11B3339C-96DA-4048-B321-88BED9D16648}">
      <dgm:prSet/>
      <dgm:spPr/>
      <dgm:t>
        <a:bodyPr/>
        <a:lstStyle/>
        <a:p>
          <a:endParaRPr lang="en-US"/>
        </a:p>
      </dgm:t>
    </dgm:pt>
    <dgm:pt modelId="{95EF62E5-22FE-584F-BFE9-06B451DD027D}" type="sibTrans" cxnId="{11B3339C-96DA-4048-B321-88BED9D16648}">
      <dgm:prSet/>
      <dgm:spPr/>
      <dgm:t>
        <a:bodyPr/>
        <a:lstStyle/>
        <a:p>
          <a:endParaRPr lang="en-US"/>
        </a:p>
      </dgm:t>
    </dgm:pt>
    <dgm:pt modelId="{31E68774-A0AE-B145-879E-C905493175EF}">
      <dgm:prSet phldrT="[Text]"/>
      <dgm:spPr/>
      <dgm:t>
        <a:bodyPr/>
        <a:lstStyle/>
        <a:p>
          <a:r>
            <a:rPr lang="en-US"/>
            <a:t>Considerable malnutrition </a:t>
          </a:r>
        </a:p>
      </dgm:t>
    </dgm:pt>
    <dgm:pt modelId="{29C58F4B-40DE-D344-9B2A-C6D450498031}" type="parTrans" cxnId="{1816840E-5C4D-2C40-8F1F-28D20AFC2FE6}">
      <dgm:prSet/>
      <dgm:spPr/>
      <dgm:t>
        <a:bodyPr/>
        <a:lstStyle/>
        <a:p>
          <a:endParaRPr lang="en-US"/>
        </a:p>
      </dgm:t>
    </dgm:pt>
    <dgm:pt modelId="{63EBB026-4B79-CF4A-84F8-C85708D066C5}" type="sibTrans" cxnId="{1816840E-5C4D-2C40-8F1F-28D20AFC2FE6}">
      <dgm:prSet/>
      <dgm:spPr/>
      <dgm:t>
        <a:bodyPr/>
        <a:lstStyle/>
        <a:p>
          <a:endParaRPr lang="en-US"/>
        </a:p>
      </dgm:t>
    </dgm:pt>
    <dgm:pt modelId="{AC525322-35AF-D742-A095-CF7821A081E9}" type="pres">
      <dgm:prSet presAssocID="{D549C044-2FDF-3D43-AB5A-A292731D8B18}" presName="diagram" presStyleCnt="0">
        <dgm:presLayoutVars>
          <dgm:chMax val="1"/>
          <dgm:dir/>
          <dgm:animLvl val="ctr"/>
          <dgm:resizeHandles val="exact"/>
        </dgm:presLayoutVars>
      </dgm:prSet>
      <dgm:spPr/>
    </dgm:pt>
    <dgm:pt modelId="{17E6A976-7D01-B24C-A4BE-E11316012DA7}" type="pres">
      <dgm:prSet presAssocID="{D549C044-2FDF-3D43-AB5A-A292731D8B18}" presName="matrix" presStyleCnt="0"/>
      <dgm:spPr/>
    </dgm:pt>
    <dgm:pt modelId="{8AC5AE09-FB6F-3440-ACC1-663663DB8873}" type="pres">
      <dgm:prSet presAssocID="{D549C044-2FDF-3D43-AB5A-A292731D8B18}" presName="tile1" presStyleLbl="node1" presStyleIdx="0" presStyleCnt="4"/>
      <dgm:spPr/>
    </dgm:pt>
    <dgm:pt modelId="{ABD1C883-F0CF-1B48-997F-E5B63CA37B6A}" type="pres">
      <dgm:prSet presAssocID="{D549C044-2FDF-3D43-AB5A-A292731D8B18}" presName="tile1text" presStyleLbl="node1" presStyleIdx="0" presStyleCnt="4">
        <dgm:presLayoutVars>
          <dgm:chMax val="0"/>
          <dgm:chPref val="0"/>
          <dgm:bulletEnabled val="1"/>
        </dgm:presLayoutVars>
      </dgm:prSet>
      <dgm:spPr/>
    </dgm:pt>
    <dgm:pt modelId="{74FAFC40-13FD-0444-B550-8125ACD5365D}" type="pres">
      <dgm:prSet presAssocID="{D549C044-2FDF-3D43-AB5A-A292731D8B18}" presName="tile2" presStyleLbl="node1" presStyleIdx="1" presStyleCnt="4"/>
      <dgm:spPr/>
    </dgm:pt>
    <dgm:pt modelId="{0D1BC651-FCFB-7941-99A3-988FF169DF41}" type="pres">
      <dgm:prSet presAssocID="{D549C044-2FDF-3D43-AB5A-A292731D8B18}" presName="tile2text" presStyleLbl="node1" presStyleIdx="1" presStyleCnt="4">
        <dgm:presLayoutVars>
          <dgm:chMax val="0"/>
          <dgm:chPref val="0"/>
          <dgm:bulletEnabled val="1"/>
        </dgm:presLayoutVars>
      </dgm:prSet>
      <dgm:spPr/>
    </dgm:pt>
    <dgm:pt modelId="{87FF49FF-E8E1-9E47-AEBD-4EE874D2AB98}" type="pres">
      <dgm:prSet presAssocID="{D549C044-2FDF-3D43-AB5A-A292731D8B18}" presName="tile3" presStyleLbl="node1" presStyleIdx="2" presStyleCnt="4"/>
      <dgm:spPr/>
    </dgm:pt>
    <dgm:pt modelId="{B7273977-A967-C842-A5F5-D9DA286D3DD2}" type="pres">
      <dgm:prSet presAssocID="{D549C044-2FDF-3D43-AB5A-A292731D8B18}" presName="tile3text" presStyleLbl="node1" presStyleIdx="2" presStyleCnt="4">
        <dgm:presLayoutVars>
          <dgm:chMax val="0"/>
          <dgm:chPref val="0"/>
          <dgm:bulletEnabled val="1"/>
        </dgm:presLayoutVars>
      </dgm:prSet>
      <dgm:spPr/>
    </dgm:pt>
    <dgm:pt modelId="{3E63CA3A-449E-B14C-8B3C-51A0A5A97300}" type="pres">
      <dgm:prSet presAssocID="{D549C044-2FDF-3D43-AB5A-A292731D8B18}" presName="tile4" presStyleLbl="node1" presStyleIdx="3" presStyleCnt="4"/>
      <dgm:spPr/>
    </dgm:pt>
    <dgm:pt modelId="{BCBC9D64-49FA-6E47-8095-4C54C173FEBC}" type="pres">
      <dgm:prSet presAssocID="{D549C044-2FDF-3D43-AB5A-A292731D8B18}" presName="tile4text" presStyleLbl="node1" presStyleIdx="3" presStyleCnt="4">
        <dgm:presLayoutVars>
          <dgm:chMax val="0"/>
          <dgm:chPref val="0"/>
          <dgm:bulletEnabled val="1"/>
        </dgm:presLayoutVars>
      </dgm:prSet>
      <dgm:spPr/>
    </dgm:pt>
    <dgm:pt modelId="{B021B8EB-BF08-9748-8C68-17FC4889DFCB}" type="pres">
      <dgm:prSet presAssocID="{D549C044-2FDF-3D43-AB5A-A292731D8B18}" presName="centerTile" presStyleLbl="fgShp" presStyleIdx="0" presStyleCnt="1">
        <dgm:presLayoutVars>
          <dgm:chMax val="0"/>
          <dgm:chPref val="0"/>
        </dgm:presLayoutVars>
      </dgm:prSet>
      <dgm:spPr/>
    </dgm:pt>
  </dgm:ptLst>
  <dgm:cxnLst>
    <dgm:cxn modelId="{1816840E-5C4D-2C40-8F1F-28D20AFC2FE6}" srcId="{3F32EC72-6548-514E-8E4A-4E05799951E1}" destId="{31E68774-A0AE-B145-879E-C905493175EF}" srcOrd="3" destOrd="0" parTransId="{29C58F4B-40DE-D344-9B2A-C6D450498031}" sibTransId="{63EBB026-4B79-CF4A-84F8-C85708D066C5}"/>
    <dgm:cxn modelId="{B5608334-4F35-0E4D-BC05-5ED1286876EF}" srcId="{3F32EC72-6548-514E-8E4A-4E05799951E1}" destId="{DB82F4EC-F754-9D46-AFE1-E7621E52183A}" srcOrd="0" destOrd="0" parTransId="{77A4C9F8-8CE8-A748-A8E8-6C08245E27C2}" sibTransId="{28519FE9-8E17-224D-B274-0ED9333CA3C8}"/>
    <dgm:cxn modelId="{FAED6138-5DEF-BA42-9772-E88636DFED43}" srcId="{D549C044-2FDF-3D43-AB5A-A292731D8B18}" destId="{3F32EC72-6548-514E-8E4A-4E05799951E1}" srcOrd="0" destOrd="0" parTransId="{9A09EC95-FB9D-C449-9A9A-2761E3E3B35C}" sibTransId="{F79B96FE-09BE-CE46-87E8-79EFB803DA4E}"/>
    <dgm:cxn modelId="{9AC9F05C-7845-F242-A61B-253628B4ED31}" srcId="{3F32EC72-6548-514E-8E4A-4E05799951E1}" destId="{034936E3-5E0C-0F4B-B389-A4849F1C869B}" srcOrd="1" destOrd="0" parTransId="{F09C8351-A86F-574C-AEFC-04739F7769D5}" sibTransId="{015378A9-23DD-F449-969D-2CC92808D3ED}"/>
    <dgm:cxn modelId="{C89C4D7A-34D2-624B-AF12-27EFF26DBD5D}" type="presOf" srcId="{DB82F4EC-F754-9D46-AFE1-E7621E52183A}" destId="{ABD1C883-F0CF-1B48-997F-E5B63CA37B6A}" srcOrd="1" destOrd="0" presId="urn:microsoft.com/office/officeart/2005/8/layout/matrix1"/>
    <dgm:cxn modelId="{FBFE197C-CFDD-954F-8AC8-C279FC4E7C0E}" type="presOf" srcId="{31E68774-A0AE-B145-879E-C905493175EF}" destId="{BCBC9D64-49FA-6E47-8095-4C54C173FEBC}" srcOrd="1" destOrd="0" presId="urn:microsoft.com/office/officeart/2005/8/layout/matrix1"/>
    <dgm:cxn modelId="{35D4167E-D1F2-514F-8BFC-8D7D7286A136}" type="presOf" srcId="{034936E3-5E0C-0F4B-B389-A4849F1C869B}" destId="{74FAFC40-13FD-0444-B550-8125ACD5365D}" srcOrd="0" destOrd="0" presId="urn:microsoft.com/office/officeart/2005/8/layout/matrix1"/>
    <dgm:cxn modelId="{77CA708C-62B1-0542-856B-58436A03A651}" type="presOf" srcId="{034936E3-5E0C-0F4B-B389-A4849F1C869B}" destId="{0D1BC651-FCFB-7941-99A3-988FF169DF41}" srcOrd="1" destOrd="0" presId="urn:microsoft.com/office/officeart/2005/8/layout/matrix1"/>
    <dgm:cxn modelId="{C03D6D8F-5BE4-F64C-BA0C-E7507792C432}" type="presOf" srcId="{31E68774-A0AE-B145-879E-C905493175EF}" destId="{3E63CA3A-449E-B14C-8B3C-51A0A5A97300}" srcOrd="0" destOrd="0" presId="urn:microsoft.com/office/officeart/2005/8/layout/matrix1"/>
    <dgm:cxn modelId="{11B3339C-96DA-4048-B321-88BED9D16648}" srcId="{3F32EC72-6548-514E-8E4A-4E05799951E1}" destId="{44D1DA17-1F04-9B4A-A399-6BB044439A22}" srcOrd="2" destOrd="0" parTransId="{C4C4E30C-2468-A543-A46B-B7265823B7F6}" sibTransId="{95EF62E5-22FE-584F-BFE9-06B451DD027D}"/>
    <dgm:cxn modelId="{6007B5A8-7794-984D-932E-A4CF758419B8}" type="presOf" srcId="{DB82F4EC-F754-9D46-AFE1-E7621E52183A}" destId="{8AC5AE09-FB6F-3440-ACC1-663663DB8873}" srcOrd="0" destOrd="0" presId="urn:microsoft.com/office/officeart/2005/8/layout/matrix1"/>
    <dgm:cxn modelId="{6EE64FCD-F19D-2F42-AE5F-CFE00221C29A}" type="presOf" srcId="{3F32EC72-6548-514E-8E4A-4E05799951E1}" destId="{B021B8EB-BF08-9748-8C68-17FC4889DFCB}" srcOrd="0" destOrd="0" presId="urn:microsoft.com/office/officeart/2005/8/layout/matrix1"/>
    <dgm:cxn modelId="{27F82FCE-AF2A-6F4A-B7FB-BF374109B6DA}" type="presOf" srcId="{D549C044-2FDF-3D43-AB5A-A292731D8B18}" destId="{AC525322-35AF-D742-A095-CF7821A081E9}" srcOrd="0" destOrd="0" presId="urn:microsoft.com/office/officeart/2005/8/layout/matrix1"/>
    <dgm:cxn modelId="{D572C0FA-ACC2-EF4C-802F-D1A8B9E83F40}" type="presOf" srcId="{44D1DA17-1F04-9B4A-A399-6BB044439A22}" destId="{87FF49FF-E8E1-9E47-AEBD-4EE874D2AB98}" srcOrd="0" destOrd="0" presId="urn:microsoft.com/office/officeart/2005/8/layout/matrix1"/>
    <dgm:cxn modelId="{7A8EE7FE-BC7E-1C41-9BE3-18AF70DBE5D9}" type="presOf" srcId="{44D1DA17-1F04-9B4A-A399-6BB044439A22}" destId="{B7273977-A967-C842-A5F5-D9DA286D3DD2}" srcOrd="1" destOrd="0" presId="urn:microsoft.com/office/officeart/2005/8/layout/matrix1"/>
    <dgm:cxn modelId="{B475322F-BB98-0F47-84AC-B7D5F87BF428}" type="presParOf" srcId="{AC525322-35AF-D742-A095-CF7821A081E9}" destId="{17E6A976-7D01-B24C-A4BE-E11316012DA7}" srcOrd="0" destOrd="0" presId="urn:microsoft.com/office/officeart/2005/8/layout/matrix1"/>
    <dgm:cxn modelId="{5F382ABF-DE83-334B-8584-FB785A9885E2}" type="presParOf" srcId="{17E6A976-7D01-B24C-A4BE-E11316012DA7}" destId="{8AC5AE09-FB6F-3440-ACC1-663663DB8873}" srcOrd="0" destOrd="0" presId="urn:microsoft.com/office/officeart/2005/8/layout/matrix1"/>
    <dgm:cxn modelId="{7D072234-670E-8B47-8EF8-65C67579A5A5}" type="presParOf" srcId="{17E6A976-7D01-B24C-A4BE-E11316012DA7}" destId="{ABD1C883-F0CF-1B48-997F-E5B63CA37B6A}" srcOrd="1" destOrd="0" presId="urn:microsoft.com/office/officeart/2005/8/layout/matrix1"/>
    <dgm:cxn modelId="{05E05DFF-932E-0748-975A-5784422FC642}" type="presParOf" srcId="{17E6A976-7D01-B24C-A4BE-E11316012DA7}" destId="{74FAFC40-13FD-0444-B550-8125ACD5365D}" srcOrd="2" destOrd="0" presId="urn:microsoft.com/office/officeart/2005/8/layout/matrix1"/>
    <dgm:cxn modelId="{2DC4A9AC-1C4A-0B46-86A7-A213C711117D}" type="presParOf" srcId="{17E6A976-7D01-B24C-A4BE-E11316012DA7}" destId="{0D1BC651-FCFB-7941-99A3-988FF169DF41}" srcOrd="3" destOrd="0" presId="urn:microsoft.com/office/officeart/2005/8/layout/matrix1"/>
    <dgm:cxn modelId="{498E7237-9F1C-4B49-B11C-0BFA31A528E7}" type="presParOf" srcId="{17E6A976-7D01-B24C-A4BE-E11316012DA7}" destId="{87FF49FF-E8E1-9E47-AEBD-4EE874D2AB98}" srcOrd="4" destOrd="0" presId="urn:microsoft.com/office/officeart/2005/8/layout/matrix1"/>
    <dgm:cxn modelId="{BE8D9493-0959-DD49-8B5E-ED46C75108BA}" type="presParOf" srcId="{17E6A976-7D01-B24C-A4BE-E11316012DA7}" destId="{B7273977-A967-C842-A5F5-D9DA286D3DD2}" srcOrd="5" destOrd="0" presId="urn:microsoft.com/office/officeart/2005/8/layout/matrix1"/>
    <dgm:cxn modelId="{F9809953-8D8C-FC4B-AA75-F0F1781167B8}" type="presParOf" srcId="{17E6A976-7D01-B24C-A4BE-E11316012DA7}" destId="{3E63CA3A-449E-B14C-8B3C-51A0A5A97300}" srcOrd="6" destOrd="0" presId="urn:microsoft.com/office/officeart/2005/8/layout/matrix1"/>
    <dgm:cxn modelId="{5A7C2EC3-0A51-EB41-81C5-28A600FA281B}" type="presParOf" srcId="{17E6A976-7D01-B24C-A4BE-E11316012DA7}" destId="{BCBC9D64-49FA-6E47-8095-4C54C173FEBC}" srcOrd="7" destOrd="0" presId="urn:microsoft.com/office/officeart/2005/8/layout/matrix1"/>
    <dgm:cxn modelId="{F7DF672A-0894-AF42-9648-26115D80258E}" type="presParOf" srcId="{AC525322-35AF-D742-A095-CF7821A081E9}" destId="{B021B8EB-BF08-9748-8C68-17FC4889DFC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1EC0DA-FFFE-5843-86C9-42A106528602}" type="doc">
      <dgm:prSet loTypeId="urn:microsoft.com/office/officeart/2005/8/layout/hChevron3" loCatId="" qsTypeId="urn:microsoft.com/office/officeart/2005/8/quickstyle/simple3" qsCatId="simple" csTypeId="urn:microsoft.com/office/officeart/2005/8/colors/accent1_2" csCatId="accent1" phldr="1"/>
      <dgm:spPr/>
    </dgm:pt>
    <dgm:pt modelId="{D1554DEB-AE37-5B47-B915-CB76A165FEBF}">
      <dgm:prSet phldrT="[Text]"/>
      <dgm:spPr/>
      <dgm:t>
        <a:bodyPr/>
        <a:lstStyle/>
        <a:p>
          <a:r>
            <a:rPr lang="en-US">
              <a:latin typeface="+mn-lt"/>
              <a:cs typeface="Times New Roman" panose="02020603050405020304" pitchFamily="18" charset="0"/>
            </a:rPr>
            <a:t>Global Economic Slowdown</a:t>
          </a:r>
        </a:p>
      </dgm:t>
    </dgm:pt>
    <dgm:pt modelId="{F078C413-DBB2-2548-9E6E-DDD5460F0BC3}" type="parTrans" cxnId="{CBFF3904-1689-114C-A2F3-8B5692E6BA55}">
      <dgm:prSet/>
      <dgm:spPr/>
      <dgm:t>
        <a:bodyPr/>
        <a:lstStyle/>
        <a:p>
          <a:endParaRPr lang="en-US"/>
        </a:p>
      </dgm:t>
    </dgm:pt>
    <dgm:pt modelId="{1D7ADA10-5A58-6846-B0CC-1285573AEF93}" type="sibTrans" cxnId="{CBFF3904-1689-114C-A2F3-8B5692E6BA55}">
      <dgm:prSet/>
      <dgm:spPr/>
      <dgm:t>
        <a:bodyPr/>
        <a:lstStyle/>
        <a:p>
          <a:endParaRPr lang="en-US"/>
        </a:p>
      </dgm:t>
    </dgm:pt>
    <dgm:pt modelId="{946230E9-1DFE-BC4E-A59C-86318F672A5A}">
      <dgm:prSet phldrT="[Text]"/>
      <dgm:spPr/>
      <dgm:t>
        <a:bodyPr/>
        <a:lstStyle/>
        <a:p>
          <a:r>
            <a:rPr lang="en-US">
              <a:latin typeface="+mn-lt"/>
              <a:cs typeface="Times New Roman" panose="02020603050405020304" pitchFamily="18" charset="0"/>
            </a:rPr>
            <a:t>Evaporation of Labor Demand</a:t>
          </a:r>
        </a:p>
      </dgm:t>
    </dgm:pt>
    <dgm:pt modelId="{D1993E7E-BD5F-8945-9CD0-B7323305631C}" type="parTrans" cxnId="{6D9439EB-2144-9843-A2B6-1F9199AA6D1E}">
      <dgm:prSet/>
      <dgm:spPr/>
      <dgm:t>
        <a:bodyPr/>
        <a:lstStyle/>
        <a:p>
          <a:endParaRPr lang="en-US"/>
        </a:p>
      </dgm:t>
    </dgm:pt>
    <dgm:pt modelId="{E8AFB21D-C0EC-5945-B71C-4A6F490E8CAB}" type="sibTrans" cxnId="{6D9439EB-2144-9843-A2B6-1F9199AA6D1E}">
      <dgm:prSet/>
      <dgm:spPr/>
      <dgm:t>
        <a:bodyPr/>
        <a:lstStyle/>
        <a:p>
          <a:endParaRPr lang="en-US"/>
        </a:p>
      </dgm:t>
    </dgm:pt>
    <dgm:pt modelId="{9767E5A9-172C-724E-9704-9DF41FFD4D76}">
      <dgm:prSet phldrT="[Text]"/>
      <dgm:spPr/>
      <dgm:t>
        <a:bodyPr/>
        <a:lstStyle/>
        <a:p>
          <a:r>
            <a:rPr lang="en-US">
              <a:latin typeface="+mn-lt"/>
              <a:cs typeface="Times New Roman" panose="02020603050405020304" pitchFamily="18" charset="0"/>
            </a:rPr>
            <a:t>Adverse effects on ability to work and earn an income for many households. </a:t>
          </a:r>
        </a:p>
      </dgm:t>
    </dgm:pt>
    <dgm:pt modelId="{96CD0FCB-41B8-C240-828F-5CAB1DE15B33}" type="parTrans" cxnId="{A5C0DB35-8A7F-1C4F-B71E-26542D85D6C3}">
      <dgm:prSet/>
      <dgm:spPr/>
      <dgm:t>
        <a:bodyPr/>
        <a:lstStyle/>
        <a:p>
          <a:endParaRPr lang="en-US"/>
        </a:p>
      </dgm:t>
    </dgm:pt>
    <dgm:pt modelId="{3F2F05F7-5537-F649-BC2F-8ABC5578A64E}" type="sibTrans" cxnId="{A5C0DB35-8A7F-1C4F-B71E-26542D85D6C3}">
      <dgm:prSet/>
      <dgm:spPr/>
      <dgm:t>
        <a:bodyPr/>
        <a:lstStyle/>
        <a:p>
          <a:endParaRPr lang="en-US"/>
        </a:p>
      </dgm:t>
    </dgm:pt>
    <dgm:pt modelId="{38E087DB-F816-C24C-B59D-B030D2FFF65D}" type="pres">
      <dgm:prSet presAssocID="{C51EC0DA-FFFE-5843-86C9-42A106528602}" presName="Name0" presStyleCnt="0">
        <dgm:presLayoutVars>
          <dgm:dir/>
          <dgm:resizeHandles val="exact"/>
        </dgm:presLayoutVars>
      </dgm:prSet>
      <dgm:spPr/>
    </dgm:pt>
    <dgm:pt modelId="{ADD18F27-F151-8540-AB69-F65CD24A9C28}" type="pres">
      <dgm:prSet presAssocID="{D1554DEB-AE37-5B47-B915-CB76A165FEBF}" presName="parTxOnly" presStyleLbl="node1" presStyleIdx="0" presStyleCnt="3">
        <dgm:presLayoutVars>
          <dgm:bulletEnabled val="1"/>
        </dgm:presLayoutVars>
      </dgm:prSet>
      <dgm:spPr/>
    </dgm:pt>
    <dgm:pt modelId="{7A36C491-87AC-4543-A5D1-51D0988B3D56}" type="pres">
      <dgm:prSet presAssocID="{1D7ADA10-5A58-6846-B0CC-1285573AEF93}" presName="parSpace" presStyleCnt="0"/>
      <dgm:spPr/>
    </dgm:pt>
    <dgm:pt modelId="{C9C139C5-4191-9743-8CC1-A3A52D18AEB0}" type="pres">
      <dgm:prSet presAssocID="{946230E9-1DFE-BC4E-A59C-86318F672A5A}" presName="parTxOnly" presStyleLbl="node1" presStyleIdx="1" presStyleCnt="3">
        <dgm:presLayoutVars>
          <dgm:bulletEnabled val="1"/>
        </dgm:presLayoutVars>
      </dgm:prSet>
      <dgm:spPr/>
    </dgm:pt>
    <dgm:pt modelId="{6AAF573F-52B5-4645-99DE-72F0387EC290}" type="pres">
      <dgm:prSet presAssocID="{E8AFB21D-C0EC-5945-B71C-4A6F490E8CAB}" presName="parSpace" presStyleCnt="0"/>
      <dgm:spPr/>
    </dgm:pt>
    <dgm:pt modelId="{99F86A6E-4A98-C24F-8D93-43908D97FD16}" type="pres">
      <dgm:prSet presAssocID="{9767E5A9-172C-724E-9704-9DF41FFD4D76}" presName="parTxOnly" presStyleLbl="node1" presStyleIdx="2" presStyleCnt="3">
        <dgm:presLayoutVars>
          <dgm:bulletEnabled val="1"/>
        </dgm:presLayoutVars>
      </dgm:prSet>
      <dgm:spPr/>
    </dgm:pt>
  </dgm:ptLst>
  <dgm:cxnLst>
    <dgm:cxn modelId="{CBFF3904-1689-114C-A2F3-8B5692E6BA55}" srcId="{C51EC0DA-FFFE-5843-86C9-42A106528602}" destId="{D1554DEB-AE37-5B47-B915-CB76A165FEBF}" srcOrd="0" destOrd="0" parTransId="{F078C413-DBB2-2548-9E6E-DDD5460F0BC3}" sibTransId="{1D7ADA10-5A58-6846-B0CC-1285573AEF93}"/>
    <dgm:cxn modelId="{05160A30-85CD-F64B-99A3-1A806EFDFAA2}" type="presOf" srcId="{9767E5A9-172C-724E-9704-9DF41FFD4D76}" destId="{99F86A6E-4A98-C24F-8D93-43908D97FD16}" srcOrd="0" destOrd="0" presId="urn:microsoft.com/office/officeart/2005/8/layout/hChevron3"/>
    <dgm:cxn modelId="{A5C0DB35-8A7F-1C4F-B71E-26542D85D6C3}" srcId="{C51EC0DA-FFFE-5843-86C9-42A106528602}" destId="{9767E5A9-172C-724E-9704-9DF41FFD4D76}" srcOrd="2" destOrd="0" parTransId="{96CD0FCB-41B8-C240-828F-5CAB1DE15B33}" sibTransId="{3F2F05F7-5537-F649-BC2F-8ABC5578A64E}"/>
    <dgm:cxn modelId="{5F877A7E-B1ED-B240-9CBF-D37C8EA7E672}" type="presOf" srcId="{D1554DEB-AE37-5B47-B915-CB76A165FEBF}" destId="{ADD18F27-F151-8540-AB69-F65CD24A9C28}" srcOrd="0" destOrd="0" presId="urn:microsoft.com/office/officeart/2005/8/layout/hChevron3"/>
    <dgm:cxn modelId="{853A2282-92B0-D04B-B3B0-1ACD89123D91}" type="presOf" srcId="{946230E9-1DFE-BC4E-A59C-86318F672A5A}" destId="{C9C139C5-4191-9743-8CC1-A3A52D18AEB0}" srcOrd="0" destOrd="0" presId="urn:microsoft.com/office/officeart/2005/8/layout/hChevron3"/>
    <dgm:cxn modelId="{55D45AAF-92EA-5841-B469-39C0D60E103C}" type="presOf" srcId="{C51EC0DA-FFFE-5843-86C9-42A106528602}" destId="{38E087DB-F816-C24C-B59D-B030D2FFF65D}" srcOrd="0" destOrd="0" presId="urn:microsoft.com/office/officeart/2005/8/layout/hChevron3"/>
    <dgm:cxn modelId="{6D9439EB-2144-9843-A2B6-1F9199AA6D1E}" srcId="{C51EC0DA-FFFE-5843-86C9-42A106528602}" destId="{946230E9-1DFE-BC4E-A59C-86318F672A5A}" srcOrd="1" destOrd="0" parTransId="{D1993E7E-BD5F-8945-9CD0-B7323305631C}" sibTransId="{E8AFB21D-C0EC-5945-B71C-4A6F490E8CAB}"/>
    <dgm:cxn modelId="{CB3BE3D8-3599-E840-B005-5FE0304EAD03}" type="presParOf" srcId="{38E087DB-F816-C24C-B59D-B030D2FFF65D}" destId="{ADD18F27-F151-8540-AB69-F65CD24A9C28}" srcOrd="0" destOrd="0" presId="urn:microsoft.com/office/officeart/2005/8/layout/hChevron3"/>
    <dgm:cxn modelId="{90A6EFDD-958D-0542-A673-F3D43A9A7B79}" type="presParOf" srcId="{38E087DB-F816-C24C-B59D-B030D2FFF65D}" destId="{7A36C491-87AC-4543-A5D1-51D0988B3D56}" srcOrd="1" destOrd="0" presId="urn:microsoft.com/office/officeart/2005/8/layout/hChevron3"/>
    <dgm:cxn modelId="{8ABEEF1C-018E-FD4D-998A-A04C6678A1FC}" type="presParOf" srcId="{38E087DB-F816-C24C-B59D-B030D2FFF65D}" destId="{C9C139C5-4191-9743-8CC1-A3A52D18AEB0}" srcOrd="2" destOrd="0" presId="urn:microsoft.com/office/officeart/2005/8/layout/hChevron3"/>
    <dgm:cxn modelId="{C7CE38A1-2D35-8D45-A9D5-BF37E40DAD58}" type="presParOf" srcId="{38E087DB-F816-C24C-B59D-B030D2FFF65D}" destId="{6AAF573F-52B5-4645-99DE-72F0387EC290}" srcOrd="3" destOrd="0" presId="urn:microsoft.com/office/officeart/2005/8/layout/hChevron3"/>
    <dgm:cxn modelId="{427DA74A-C841-BC42-AA75-DABCDAEB0DD5}" type="presParOf" srcId="{38E087DB-F816-C24C-B59D-B030D2FFF65D}" destId="{99F86A6E-4A98-C24F-8D93-43908D97FD16}"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BA5B55-DA09-3A47-8911-9C7AC8F19371}" type="doc">
      <dgm:prSet loTypeId="urn:microsoft.com/office/officeart/2005/8/layout/equation1" loCatId="" qsTypeId="urn:microsoft.com/office/officeart/2005/8/quickstyle/simple1" qsCatId="simple" csTypeId="urn:microsoft.com/office/officeart/2005/8/colors/accent1_2" csCatId="accent1" phldr="1"/>
      <dgm:spPr/>
    </dgm:pt>
    <dgm:pt modelId="{19E385D5-F04D-CD4E-AFA0-0D347CD1D47C}">
      <dgm:prSet phldrT="[Text]"/>
      <dgm:spPr/>
      <dgm:t>
        <a:bodyPr/>
        <a:lstStyle/>
        <a:p>
          <a:r>
            <a:rPr lang="en-US"/>
            <a:t>COVID-19 induced shocks</a:t>
          </a:r>
        </a:p>
      </dgm:t>
    </dgm:pt>
    <dgm:pt modelId="{BAD8BC7D-8BEB-694C-ABC5-F12E7441C7C6}" type="parTrans" cxnId="{65D0A322-EF4F-3F4E-AC4E-7F8946744055}">
      <dgm:prSet/>
      <dgm:spPr/>
      <dgm:t>
        <a:bodyPr/>
        <a:lstStyle/>
        <a:p>
          <a:endParaRPr lang="en-US"/>
        </a:p>
      </dgm:t>
    </dgm:pt>
    <dgm:pt modelId="{BB91A35E-C772-984E-954C-CB4557F206AB}" type="sibTrans" cxnId="{65D0A322-EF4F-3F4E-AC4E-7F8946744055}">
      <dgm:prSet/>
      <dgm:spPr/>
      <dgm:t>
        <a:bodyPr/>
        <a:lstStyle/>
        <a:p>
          <a:endParaRPr lang="en-US"/>
        </a:p>
      </dgm:t>
    </dgm:pt>
    <dgm:pt modelId="{B0008FDF-1D80-E845-ADEA-91D59888B15B}">
      <dgm:prSet phldrT="[Text]"/>
      <dgm:spPr/>
      <dgm:t>
        <a:bodyPr/>
        <a:lstStyle/>
        <a:p>
          <a:r>
            <a:rPr lang="en-US"/>
            <a:t>Coping Mechanisms</a:t>
          </a:r>
        </a:p>
      </dgm:t>
    </dgm:pt>
    <dgm:pt modelId="{E94B1000-A620-5249-BDFB-453FA1B1A516}" type="parTrans" cxnId="{1109EBEF-4B05-1C4C-9655-046E4F21BA05}">
      <dgm:prSet/>
      <dgm:spPr/>
      <dgm:t>
        <a:bodyPr/>
        <a:lstStyle/>
        <a:p>
          <a:endParaRPr lang="en-US"/>
        </a:p>
      </dgm:t>
    </dgm:pt>
    <dgm:pt modelId="{DFE7060E-D5A8-B148-9AD1-1DB769593D2B}" type="sibTrans" cxnId="{1109EBEF-4B05-1C4C-9655-046E4F21BA05}">
      <dgm:prSet/>
      <dgm:spPr/>
      <dgm:t>
        <a:bodyPr/>
        <a:lstStyle/>
        <a:p>
          <a:endParaRPr lang="en-US"/>
        </a:p>
      </dgm:t>
    </dgm:pt>
    <dgm:pt modelId="{EED1F20F-2E46-8142-8943-5DB36D71191E}">
      <dgm:prSet phldrT="[Text]"/>
      <dgm:spPr/>
      <dgm:t>
        <a:bodyPr/>
        <a:lstStyle/>
        <a:p>
          <a:r>
            <a:rPr lang="en-US"/>
            <a:t>Decline in Living Standards</a:t>
          </a:r>
        </a:p>
      </dgm:t>
    </dgm:pt>
    <dgm:pt modelId="{E308BF04-081F-7149-B913-6C80870CDD93}" type="parTrans" cxnId="{0D7E85A3-6854-054D-843C-6237033E9A93}">
      <dgm:prSet/>
      <dgm:spPr/>
      <dgm:t>
        <a:bodyPr/>
        <a:lstStyle/>
        <a:p>
          <a:endParaRPr lang="en-US"/>
        </a:p>
      </dgm:t>
    </dgm:pt>
    <dgm:pt modelId="{71EDBDFB-B0BE-964C-9087-0541D65A99F5}" type="sibTrans" cxnId="{0D7E85A3-6854-054D-843C-6237033E9A93}">
      <dgm:prSet/>
      <dgm:spPr/>
      <dgm:t>
        <a:bodyPr/>
        <a:lstStyle/>
        <a:p>
          <a:endParaRPr lang="en-US"/>
        </a:p>
      </dgm:t>
    </dgm:pt>
    <dgm:pt modelId="{F695AD46-E177-8044-99FE-962BBCDCD041}" type="pres">
      <dgm:prSet presAssocID="{BBBA5B55-DA09-3A47-8911-9C7AC8F19371}" presName="linearFlow" presStyleCnt="0">
        <dgm:presLayoutVars>
          <dgm:dir/>
          <dgm:resizeHandles val="exact"/>
        </dgm:presLayoutVars>
      </dgm:prSet>
      <dgm:spPr/>
    </dgm:pt>
    <dgm:pt modelId="{1ACC59B6-B3AB-FF42-AD0F-1BD778D9A11A}" type="pres">
      <dgm:prSet presAssocID="{19E385D5-F04D-CD4E-AFA0-0D347CD1D47C}" presName="node" presStyleLbl="node1" presStyleIdx="0" presStyleCnt="3">
        <dgm:presLayoutVars>
          <dgm:bulletEnabled val="1"/>
        </dgm:presLayoutVars>
      </dgm:prSet>
      <dgm:spPr/>
    </dgm:pt>
    <dgm:pt modelId="{59C2BAEF-C227-2C43-8084-E5218FC56F8A}" type="pres">
      <dgm:prSet presAssocID="{BB91A35E-C772-984E-954C-CB4557F206AB}" presName="spacerL" presStyleCnt="0"/>
      <dgm:spPr/>
    </dgm:pt>
    <dgm:pt modelId="{BCAA9C62-D910-E540-AD23-3B76DE23209B}" type="pres">
      <dgm:prSet presAssocID="{BB91A35E-C772-984E-954C-CB4557F206AB}" presName="sibTrans" presStyleLbl="sibTrans2D1" presStyleIdx="0" presStyleCnt="2"/>
      <dgm:spPr/>
    </dgm:pt>
    <dgm:pt modelId="{D2E14D0D-563F-874D-9AA0-34BA65993B5E}" type="pres">
      <dgm:prSet presAssocID="{BB91A35E-C772-984E-954C-CB4557F206AB}" presName="spacerR" presStyleCnt="0"/>
      <dgm:spPr/>
    </dgm:pt>
    <dgm:pt modelId="{0DB587A3-6E3E-FF47-81B2-383360404EF6}" type="pres">
      <dgm:prSet presAssocID="{B0008FDF-1D80-E845-ADEA-91D59888B15B}" presName="node" presStyleLbl="node1" presStyleIdx="1" presStyleCnt="3">
        <dgm:presLayoutVars>
          <dgm:bulletEnabled val="1"/>
        </dgm:presLayoutVars>
      </dgm:prSet>
      <dgm:spPr/>
    </dgm:pt>
    <dgm:pt modelId="{EC9C6C32-1983-B34D-967E-4429080F2A6D}" type="pres">
      <dgm:prSet presAssocID="{DFE7060E-D5A8-B148-9AD1-1DB769593D2B}" presName="spacerL" presStyleCnt="0"/>
      <dgm:spPr/>
    </dgm:pt>
    <dgm:pt modelId="{832CE56C-4402-D04A-8CAA-0A8CD7D63507}" type="pres">
      <dgm:prSet presAssocID="{DFE7060E-D5A8-B148-9AD1-1DB769593D2B}" presName="sibTrans" presStyleLbl="sibTrans2D1" presStyleIdx="1" presStyleCnt="2"/>
      <dgm:spPr/>
    </dgm:pt>
    <dgm:pt modelId="{E42DA93F-EA9B-A645-86CF-098DD7C3F2B0}" type="pres">
      <dgm:prSet presAssocID="{DFE7060E-D5A8-B148-9AD1-1DB769593D2B}" presName="spacerR" presStyleCnt="0"/>
      <dgm:spPr/>
    </dgm:pt>
    <dgm:pt modelId="{803B0023-844D-3D45-8576-FC3EE85962AC}" type="pres">
      <dgm:prSet presAssocID="{EED1F20F-2E46-8142-8943-5DB36D71191E}" presName="node" presStyleLbl="node1" presStyleIdx="2" presStyleCnt="3">
        <dgm:presLayoutVars>
          <dgm:bulletEnabled val="1"/>
        </dgm:presLayoutVars>
      </dgm:prSet>
      <dgm:spPr/>
    </dgm:pt>
  </dgm:ptLst>
  <dgm:cxnLst>
    <dgm:cxn modelId="{884DC91E-A423-0B42-BCAE-4460F4C72746}" type="presOf" srcId="{BB91A35E-C772-984E-954C-CB4557F206AB}" destId="{BCAA9C62-D910-E540-AD23-3B76DE23209B}" srcOrd="0" destOrd="0" presId="urn:microsoft.com/office/officeart/2005/8/layout/equation1"/>
    <dgm:cxn modelId="{9F2F2320-BDF3-574C-868D-AD3789B0A3A9}" type="presOf" srcId="{19E385D5-F04D-CD4E-AFA0-0D347CD1D47C}" destId="{1ACC59B6-B3AB-FF42-AD0F-1BD778D9A11A}" srcOrd="0" destOrd="0" presId="urn:microsoft.com/office/officeart/2005/8/layout/equation1"/>
    <dgm:cxn modelId="{65D0A322-EF4F-3F4E-AC4E-7F8946744055}" srcId="{BBBA5B55-DA09-3A47-8911-9C7AC8F19371}" destId="{19E385D5-F04D-CD4E-AFA0-0D347CD1D47C}" srcOrd="0" destOrd="0" parTransId="{BAD8BC7D-8BEB-694C-ABC5-F12E7441C7C6}" sibTransId="{BB91A35E-C772-984E-954C-CB4557F206AB}"/>
    <dgm:cxn modelId="{9C654E23-10AF-ED48-9571-495CA2691873}" type="presOf" srcId="{DFE7060E-D5A8-B148-9AD1-1DB769593D2B}" destId="{832CE56C-4402-D04A-8CAA-0A8CD7D63507}" srcOrd="0" destOrd="0" presId="urn:microsoft.com/office/officeart/2005/8/layout/equation1"/>
    <dgm:cxn modelId="{FF81845E-DC9A-8D4B-99E9-66AE7D112860}" type="presOf" srcId="{B0008FDF-1D80-E845-ADEA-91D59888B15B}" destId="{0DB587A3-6E3E-FF47-81B2-383360404EF6}" srcOrd="0" destOrd="0" presId="urn:microsoft.com/office/officeart/2005/8/layout/equation1"/>
    <dgm:cxn modelId="{09950255-D8F0-164E-9092-24FDB3C4B62A}" type="presOf" srcId="{EED1F20F-2E46-8142-8943-5DB36D71191E}" destId="{803B0023-844D-3D45-8576-FC3EE85962AC}" srcOrd="0" destOrd="0" presId="urn:microsoft.com/office/officeart/2005/8/layout/equation1"/>
    <dgm:cxn modelId="{0D7E85A3-6854-054D-843C-6237033E9A93}" srcId="{BBBA5B55-DA09-3A47-8911-9C7AC8F19371}" destId="{EED1F20F-2E46-8142-8943-5DB36D71191E}" srcOrd="2" destOrd="0" parTransId="{E308BF04-081F-7149-B913-6C80870CDD93}" sibTransId="{71EDBDFB-B0BE-964C-9087-0541D65A99F5}"/>
    <dgm:cxn modelId="{1109EBEF-4B05-1C4C-9655-046E4F21BA05}" srcId="{BBBA5B55-DA09-3A47-8911-9C7AC8F19371}" destId="{B0008FDF-1D80-E845-ADEA-91D59888B15B}" srcOrd="1" destOrd="0" parTransId="{E94B1000-A620-5249-BDFB-453FA1B1A516}" sibTransId="{DFE7060E-D5A8-B148-9AD1-1DB769593D2B}"/>
    <dgm:cxn modelId="{5738BCF6-F5A1-1C4A-9EF5-77879EC489BE}" type="presOf" srcId="{BBBA5B55-DA09-3A47-8911-9C7AC8F19371}" destId="{F695AD46-E177-8044-99FE-962BBCDCD041}" srcOrd="0" destOrd="0" presId="urn:microsoft.com/office/officeart/2005/8/layout/equation1"/>
    <dgm:cxn modelId="{487D0133-8158-6C4D-B8BB-53C8F9B14D8C}" type="presParOf" srcId="{F695AD46-E177-8044-99FE-962BBCDCD041}" destId="{1ACC59B6-B3AB-FF42-AD0F-1BD778D9A11A}" srcOrd="0" destOrd="0" presId="urn:microsoft.com/office/officeart/2005/8/layout/equation1"/>
    <dgm:cxn modelId="{9705FBE7-BD43-934B-BF8E-B1275C034CF7}" type="presParOf" srcId="{F695AD46-E177-8044-99FE-962BBCDCD041}" destId="{59C2BAEF-C227-2C43-8084-E5218FC56F8A}" srcOrd="1" destOrd="0" presId="urn:microsoft.com/office/officeart/2005/8/layout/equation1"/>
    <dgm:cxn modelId="{64B718F7-6BD0-0842-B5DA-EF6C2207A3DF}" type="presParOf" srcId="{F695AD46-E177-8044-99FE-962BBCDCD041}" destId="{BCAA9C62-D910-E540-AD23-3B76DE23209B}" srcOrd="2" destOrd="0" presId="urn:microsoft.com/office/officeart/2005/8/layout/equation1"/>
    <dgm:cxn modelId="{65589EC0-7423-004F-A49C-5220DE1E8B8B}" type="presParOf" srcId="{F695AD46-E177-8044-99FE-962BBCDCD041}" destId="{D2E14D0D-563F-874D-9AA0-34BA65993B5E}" srcOrd="3" destOrd="0" presId="urn:microsoft.com/office/officeart/2005/8/layout/equation1"/>
    <dgm:cxn modelId="{9C6BCE03-646A-A64C-9B57-CA0BF45271F6}" type="presParOf" srcId="{F695AD46-E177-8044-99FE-962BBCDCD041}" destId="{0DB587A3-6E3E-FF47-81B2-383360404EF6}" srcOrd="4" destOrd="0" presId="urn:microsoft.com/office/officeart/2005/8/layout/equation1"/>
    <dgm:cxn modelId="{4AE14F6A-6839-BA4F-ABC1-D749D40CE7BD}" type="presParOf" srcId="{F695AD46-E177-8044-99FE-962BBCDCD041}" destId="{EC9C6C32-1983-B34D-967E-4429080F2A6D}" srcOrd="5" destOrd="0" presId="urn:microsoft.com/office/officeart/2005/8/layout/equation1"/>
    <dgm:cxn modelId="{7839948C-6AD8-4A44-AA1B-894292F0042D}" type="presParOf" srcId="{F695AD46-E177-8044-99FE-962BBCDCD041}" destId="{832CE56C-4402-D04A-8CAA-0A8CD7D63507}" srcOrd="6" destOrd="0" presId="urn:microsoft.com/office/officeart/2005/8/layout/equation1"/>
    <dgm:cxn modelId="{866AC201-F0C4-804B-8639-FA603ECE3CED}" type="presParOf" srcId="{F695AD46-E177-8044-99FE-962BBCDCD041}" destId="{E42DA93F-EA9B-A645-86CF-098DD7C3F2B0}" srcOrd="7" destOrd="0" presId="urn:microsoft.com/office/officeart/2005/8/layout/equation1"/>
    <dgm:cxn modelId="{F85C111F-F7F7-944B-AAE4-E0A2C6448690}" type="presParOf" srcId="{F695AD46-E177-8044-99FE-962BBCDCD041}" destId="{803B0023-844D-3D45-8576-FC3EE85962A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5AE09-FB6F-3440-ACC1-663663DB8873}">
      <dsp:nvSpPr>
        <dsp:cNvPr id="0" name=""/>
        <dsp:cNvSpPr/>
      </dsp:nvSpPr>
      <dsp:spPr>
        <a:xfrm rot="16200000">
          <a:off x="1541065" y="-1541065"/>
          <a:ext cx="2175669" cy="5257800"/>
        </a:xfrm>
        <a:prstGeom prst="round1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High population density</a:t>
          </a:r>
        </a:p>
      </dsp:txBody>
      <dsp:txXfrm rot="5400000">
        <a:off x="0" y="0"/>
        <a:ext cx="5257800" cy="1631751"/>
      </dsp:txXfrm>
    </dsp:sp>
    <dsp:sp modelId="{74FAFC40-13FD-0444-B550-8125ACD5365D}">
      <dsp:nvSpPr>
        <dsp:cNvPr id="0" name=""/>
        <dsp:cNvSpPr/>
      </dsp:nvSpPr>
      <dsp:spPr>
        <a:xfrm>
          <a:off x="5257800" y="0"/>
          <a:ext cx="5257800" cy="2175669"/>
        </a:xfrm>
        <a:prstGeom prst="round1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Limited access to health services</a:t>
          </a:r>
        </a:p>
      </dsp:txBody>
      <dsp:txXfrm>
        <a:off x="5257800" y="0"/>
        <a:ext cx="5257800" cy="1631751"/>
      </dsp:txXfrm>
    </dsp:sp>
    <dsp:sp modelId="{87FF49FF-E8E1-9E47-AEBD-4EE874D2AB98}">
      <dsp:nvSpPr>
        <dsp:cNvPr id="0" name=""/>
        <dsp:cNvSpPr/>
      </dsp:nvSpPr>
      <dsp:spPr>
        <a:xfrm rot="10800000">
          <a:off x="0" y="2175669"/>
          <a:ext cx="5257800" cy="2175669"/>
        </a:xfrm>
        <a:prstGeom prst="round1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Limited access to general services</a:t>
          </a:r>
        </a:p>
      </dsp:txBody>
      <dsp:txXfrm rot="10800000">
        <a:off x="0" y="2719586"/>
        <a:ext cx="5257800" cy="1631751"/>
      </dsp:txXfrm>
    </dsp:sp>
    <dsp:sp modelId="{3E63CA3A-449E-B14C-8B3C-51A0A5A97300}">
      <dsp:nvSpPr>
        <dsp:cNvPr id="0" name=""/>
        <dsp:cNvSpPr/>
      </dsp:nvSpPr>
      <dsp:spPr>
        <a:xfrm rot="5400000">
          <a:off x="6798865" y="634603"/>
          <a:ext cx="2175669" cy="5257800"/>
        </a:xfrm>
        <a:prstGeom prst="round1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Considerable malnutrition </a:t>
          </a:r>
        </a:p>
      </dsp:txBody>
      <dsp:txXfrm rot="-5400000">
        <a:off x="5257800" y="2719586"/>
        <a:ext cx="5257800" cy="1631751"/>
      </dsp:txXfrm>
    </dsp:sp>
    <dsp:sp modelId="{B021B8EB-BF08-9748-8C68-17FC4889DFCB}">
      <dsp:nvSpPr>
        <dsp:cNvPr id="0" name=""/>
        <dsp:cNvSpPr/>
      </dsp:nvSpPr>
      <dsp:spPr>
        <a:xfrm>
          <a:off x="3680460" y="1631751"/>
          <a:ext cx="3154680" cy="1087834"/>
        </a:xfrm>
        <a:prstGeom prst="round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Severe consequences given modes of transmission of disease</a:t>
          </a:r>
        </a:p>
      </dsp:txBody>
      <dsp:txXfrm>
        <a:off x="3733564" y="1684855"/>
        <a:ext cx="3048472" cy="981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18F27-F151-8540-AB69-F65CD24A9C28}">
      <dsp:nvSpPr>
        <dsp:cNvPr id="0" name=""/>
        <dsp:cNvSpPr/>
      </dsp:nvSpPr>
      <dsp:spPr>
        <a:xfrm>
          <a:off x="4621" y="0"/>
          <a:ext cx="4040906" cy="1075912"/>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cs typeface="Times New Roman" panose="02020603050405020304" pitchFamily="18" charset="0"/>
            </a:rPr>
            <a:t>Global Economic Slowdown</a:t>
          </a:r>
        </a:p>
      </dsp:txBody>
      <dsp:txXfrm>
        <a:off x="4621" y="0"/>
        <a:ext cx="3771928" cy="1075912"/>
      </dsp:txXfrm>
    </dsp:sp>
    <dsp:sp modelId="{C9C139C5-4191-9743-8CC1-A3A52D18AEB0}">
      <dsp:nvSpPr>
        <dsp:cNvPr id="0" name=""/>
        <dsp:cNvSpPr/>
      </dsp:nvSpPr>
      <dsp:spPr>
        <a:xfrm>
          <a:off x="3237346" y="0"/>
          <a:ext cx="4040906" cy="1075912"/>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cs typeface="Times New Roman" panose="02020603050405020304" pitchFamily="18" charset="0"/>
            </a:rPr>
            <a:t>Evaporation of Labor Demand</a:t>
          </a:r>
        </a:p>
      </dsp:txBody>
      <dsp:txXfrm>
        <a:off x="3775302" y="0"/>
        <a:ext cx="2964994" cy="1075912"/>
      </dsp:txXfrm>
    </dsp:sp>
    <dsp:sp modelId="{99F86A6E-4A98-C24F-8D93-43908D97FD16}">
      <dsp:nvSpPr>
        <dsp:cNvPr id="0" name=""/>
        <dsp:cNvSpPr/>
      </dsp:nvSpPr>
      <dsp:spPr>
        <a:xfrm>
          <a:off x="6470072" y="0"/>
          <a:ext cx="4040906" cy="1075912"/>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cs typeface="Times New Roman" panose="02020603050405020304" pitchFamily="18" charset="0"/>
            </a:rPr>
            <a:t>Adverse effects on ability to work and earn an income for many households. </a:t>
          </a:r>
        </a:p>
      </dsp:txBody>
      <dsp:txXfrm>
        <a:off x="7008028" y="0"/>
        <a:ext cx="2964994" cy="1075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C59B6-B3AB-FF42-AD0F-1BD778D9A11A}">
      <dsp:nvSpPr>
        <dsp:cNvPr id="0" name=""/>
        <dsp:cNvSpPr/>
      </dsp:nvSpPr>
      <dsp:spPr>
        <a:xfrm>
          <a:off x="1768" y="1003703"/>
          <a:ext cx="2343931" cy="2343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COVID-19 induced shocks</a:t>
          </a:r>
        </a:p>
      </dsp:txBody>
      <dsp:txXfrm>
        <a:off x="345029" y="1346964"/>
        <a:ext cx="1657409" cy="1657409"/>
      </dsp:txXfrm>
    </dsp:sp>
    <dsp:sp modelId="{BCAA9C62-D910-E540-AD23-3B76DE23209B}">
      <dsp:nvSpPr>
        <dsp:cNvPr id="0" name=""/>
        <dsp:cNvSpPr/>
      </dsp:nvSpPr>
      <dsp:spPr>
        <a:xfrm>
          <a:off x="2536026" y="1495928"/>
          <a:ext cx="1359480" cy="135948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716225" y="2015793"/>
        <a:ext cx="999082" cy="319750"/>
      </dsp:txXfrm>
    </dsp:sp>
    <dsp:sp modelId="{0DB587A3-6E3E-FF47-81B2-383360404EF6}">
      <dsp:nvSpPr>
        <dsp:cNvPr id="0" name=""/>
        <dsp:cNvSpPr/>
      </dsp:nvSpPr>
      <dsp:spPr>
        <a:xfrm>
          <a:off x="4085834" y="1003703"/>
          <a:ext cx="2343931" cy="2343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Coping Mechanisms</a:t>
          </a:r>
        </a:p>
      </dsp:txBody>
      <dsp:txXfrm>
        <a:off x="4429095" y="1346964"/>
        <a:ext cx="1657409" cy="1657409"/>
      </dsp:txXfrm>
    </dsp:sp>
    <dsp:sp modelId="{832CE56C-4402-D04A-8CAA-0A8CD7D63507}">
      <dsp:nvSpPr>
        <dsp:cNvPr id="0" name=""/>
        <dsp:cNvSpPr/>
      </dsp:nvSpPr>
      <dsp:spPr>
        <a:xfrm>
          <a:off x="6620092" y="1495928"/>
          <a:ext cx="1359480" cy="135948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800291" y="1775981"/>
        <a:ext cx="999082" cy="799374"/>
      </dsp:txXfrm>
    </dsp:sp>
    <dsp:sp modelId="{803B0023-844D-3D45-8576-FC3EE85962AC}">
      <dsp:nvSpPr>
        <dsp:cNvPr id="0" name=""/>
        <dsp:cNvSpPr/>
      </dsp:nvSpPr>
      <dsp:spPr>
        <a:xfrm>
          <a:off x="8169900" y="1003703"/>
          <a:ext cx="2343931" cy="2343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Decline in Living Standards</a:t>
          </a:r>
        </a:p>
      </dsp:txBody>
      <dsp:txXfrm>
        <a:off x="8513161" y="1346964"/>
        <a:ext cx="1657409" cy="165740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2A570-7A37-9741-AF3C-7D82812C69A2}"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2A4DB-8E8C-BE4C-87FE-EB4EECB08645}" type="slidenum">
              <a:rPr lang="en-US" smtClean="0"/>
              <a:t>‹#›</a:t>
            </a:fld>
            <a:endParaRPr lang="en-US"/>
          </a:p>
        </p:txBody>
      </p:sp>
    </p:spTree>
    <p:extLst>
      <p:ext uri="{BB962C8B-B14F-4D97-AF65-F5344CB8AC3E}">
        <p14:creationId xmlns:p14="http://schemas.microsoft.com/office/powerpoint/2010/main" val="417954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45+75 26195</a:t>
            </a:r>
            <a:endParaRPr lang="en-GB"/>
          </a:p>
        </p:txBody>
      </p:sp>
      <p:sp>
        <p:nvSpPr>
          <p:cNvPr id="4" name="Slide Number Placeholder 3"/>
          <p:cNvSpPr>
            <a:spLocks noGrp="1"/>
          </p:cNvSpPr>
          <p:nvPr>
            <p:ph type="sldNum" sz="quarter" idx="5"/>
          </p:nvPr>
        </p:nvSpPr>
        <p:spPr/>
        <p:txBody>
          <a:bodyPr/>
          <a:lstStyle/>
          <a:p>
            <a:fld id="{3782A4DB-8E8C-BE4C-87FE-EB4EECB08645}" type="slidenum">
              <a:rPr lang="en-US" smtClean="0"/>
              <a:t>6</a:t>
            </a:fld>
            <a:endParaRPr lang="en-US"/>
          </a:p>
        </p:txBody>
      </p:sp>
    </p:spTree>
    <p:extLst>
      <p:ext uri="{BB962C8B-B14F-4D97-AF65-F5344CB8AC3E}">
        <p14:creationId xmlns:p14="http://schemas.microsoft.com/office/powerpoint/2010/main" val="110437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Make sure whatever is included in the Exec Sum is also included in the slides (at a minimum)</a:t>
            </a:r>
          </a:p>
        </p:txBody>
      </p:sp>
      <p:sp>
        <p:nvSpPr>
          <p:cNvPr id="4" name="Slide Number Placeholder 3"/>
          <p:cNvSpPr>
            <a:spLocks noGrp="1"/>
          </p:cNvSpPr>
          <p:nvPr>
            <p:ph type="sldNum" sz="quarter" idx="5"/>
          </p:nvPr>
        </p:nvSpPr>
        <p:spPr/>
        <p:txBody>
          <a:bodyPr/>
          <a:lstStyle/>
          <a:p>
            <a:fld id="{3782A4DB-8E8C-BE4C-87FE-EB4EECB08645}" type="slidenum">
              <a:rPr lang="en-US" smtClean="0"/>
              <a:t>18</a:t>
            </a:fld>
            <a:endParaRPr lang="en-US"/>
          </a:p>
        </p:txBody>
      </p:sp>
    </p:spTree>
    <p:extLst>
      <p:ext uri="{BB962C8B-B14F-4D97-AF65-F5344CB8AC3E}">
        <p14:creationId xmlns:p14="http://schemas.microsoft.com/office/powerpoint/2010/main" val="2101818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Quick observations: Drop slide 16. Instead have a slide on Human Capital that talks about health nutrition and nutrition. </a:t>
            </a:r>
          </a:p>
        </p:txBody>
      </p:sp>
      <p:sp>
        <p:nvSpPr>
          <p:cNvPr id="4" name="Slide Number Placeholder 3"/>
          <p:cNvSpPr>
            <a:spLocks noGrp="1"/>
          </p:cNvSpPr>
          <p:nvPr>
            <p:ph type="sldNum" sz="quarter" idx="5"/>
          </p:nvPr>
        </p:nvSpPr>
        <p:spPr/>
        <p:txBody>
          <a:bodyPr/>
          <a:lstStyle/>
          <a:p>
            <a:fld id="{3782A4DB-8E8C-BE4C-87FE-EB4EECB08645}" type="slidenum">
              <a:rPr lang="en-US" smtClean="0"/>
              <a:t>22</a:t>
            </a:fld>
            <a:endParaRPr lang="en-US"/>
          </a:p>
        </p:txBody>
      </p:sp>
    </p:spTree>
    <p:extLst>
      <p:ext uri="{BB962C8B-B14F-4D97-AF65-F5344CB8AC3E}">
        <p14:creationId xmlns:p14="http://schemas.microsoft.com/office/powerpoint/2010/main" val="2941501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Include Mental health here too</a:t>
            </a:r>
          </a:p>
        </p:txBody>
      </p:sp>
      <p:sp>
        <p:nvSpPr>
          <p:cNvPr id="4" name="Slide Number Placeholder 3"/>
          <p:cNvSpPr>
            <a:spLocks noGrp="1"/>
          </p:cNvSpPr>
          <p:nvPr>
            <p:ph type="sldNum" sz="quarter" idx="5"/>
          </p:nvPr>
        </p:nvSpPr>
        <p:spPr/>
        <p:txBody>
          <a:bodyPr/>
          <a:lstStyle/>
          <a:p>
            <a:fld id="{3782A4DB-8E8C-BE4C-87FE-EB4EECB08645}" type="slidenum">
              <a:rPr lang="en-US" smtClean="0"/>
              <a:t>24</a:t>
            </a:fld>
            <a:endParaRPr lang="en-US"/>
          </a:p>
        </p:txBody>
      </p:sp>
    </p:spTree>
    <p:extLst>
      <p:ext uri="{BB962C8B-B14F-4D97-AF65-F5344CB8AC3E}">
        <p14:creationId xmlns:p14="http://schemas.microsoft.com/office/powerpoint/2010/main" val="32029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Could say a little bit more. </a:t>
            </a:r>
          </a:p>
        </p:txBody>
      </p:sp>
      <p:sp>
        <p:nvSpPr>
          <p:cNvPr id="4" name="Slide Number Placeholder 3"/>
          <p:cNvSpPr>
            <a:spLocks noGrp="1"/>
          </p:cNvSpPr>
          <p:nvPr>
            <p:ph type="sldNum" sz="quarter" idx="5"/>
          </p:nvPr>
        </p:nvSpPr>
        <p:spPr/>
        <p:txBody>
          <a:bodyPr/>
          <a:lstStyle/>
          <a:p>
            <a:fld id="{3782A4DB-8E8C-BE4C-87FE-EB4EECB08645}" type="slidenum">
              <a:rPr lang="en-US" smtClean="0"/>
              <a:t>31</a:t>
            </a:fld>
            <a:endParaRPr lang="en-US"/>
          </a:p>
        </p:txBody>
      </p:sp>
    </p:spTree>
    <p:extLst>
      <p:ext uri="{BB962C8B-B14F-4D97-AF65-F5344CB8AC3E}">
        <p14:creationId xmlns:p14="http://schemas.microsoft.com/office/powerpoint/2010/main" val="1866969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Develop a background slide that has the 5 countries with vaccine: bar graph.</a:t>
            </a:r>
          </a:p>
        </p:txBody>
      </p:sp>
      <p:sp>
        <p:nvSpPr>
          <p:cNvPr id="4" name="Slide Number Placeholder 3"/>
          <p:cNvSpPr>
            <a:spLocks noGrp="1"/>
          </p:cNvSpPr>
          <p:nvPr>
            <p:ph type="sldNum" sz="quarter" idx="5"/>
          </p:nvPr>
        </p:nvSpPr>
        <p:spPr/>
        <p:txBody>
          <a:bodyPr/>
          <a:lstStyle/>
          <a:p>
            <a:fld id="{3782A4DB-8E8C-BE4C-87FE-EB4EECB08645}" type="slidenum">
              <a:rPr lang="en-US" smtClean="0"/>
              <a:t>32</a:t>
            </a:fld>
            <a:endParaRPr lang="en-US"/>
          </a:p>
        </p:txBody>
      </p:sp>
    </p:spTree>
    <p:extLst>
      <p:ext uri="{BB962C8B-B14F-4D97-AF65-F5344CB8AC3E}">
        <p14:creationId xmlns:p14="http://schemas.microsoft.com/office/powerpoint/2010/main" val="2210484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Vaccine receptivity is generally high among displaced populations. </a:t>
            </a:r>
          </a:p>
        </p:txBody>
      </p:sp>
      <p:sp>
        <p:nvSpPr>
          <p:cNvPr id="4" name="Slide Number Placeholder 3"/>
          <p:cNvSpPr>
            <a:spLocks noGrp="1"/>
          </p:cNvSpPr>
          <p:nvPr>
            <p:ph type="sldNum" sz="quarter" idx="5"/>
          </p:nvPr>
        </p:nvSpPr>
        <p:spPr/>
        <p:txBody>
          <a:bodyPr/>
          <a:lstStyle/>
          <a:p>
            <a:fld id="{3782A4DB-8E8C-BE4C-87FE-EB4EECB08645}" type="slidenum">
              <a:rPr lang="en-US" smtClean="0"/>
              <a:t>33</a:t>
            </a:fld>
            <a:endParaRPr lang="en-US"/>
          </a:p>
        </p:txBody>
      </p:sp>
    </p:spTree>
    <p:extLst>
      <p:ext uri="{BB962C8B-B14F-4D97-AF65-F5344CB8AC3E}">
        <p14:creationId xmlns:p14="http://schemas.microsoft.com/office/powerpoint/2010/main" val="3031402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Differences:</a:t>
            </a:r>
          </a:p>
          <a:p>
            <a:pPr marL="171450" indent="-171450">
              <a:buFontTx/>
              <a:buChar char="-"/>
            </a:pPr>
            <a:r>
              <a:rPr lang="en-US"/>
              <a:t>Within country (across the different groups) -&gt; and for each of the socioeconomic outcome we are analyzing</a:t>
            </a:r>
          </a:p>
          <a:p>
            <a:pPr marL="171450" indent="-171450">
              <a:buFontTx/>
              <a:buChar char="-"/>
            </a:pPr>
            <a:r>
              <a:rPr lang="en-US"/>
              <a:t>Differences when we look at the outcomes and the trends and compare the FDPs in different countries</a:t>
            </a:r>
          </a:p>
          <a:p>
            <a:pPr marL="171450" indent="-171450">
              <a:buFontTx/>
              <a:buChar char="-"/>
            </a:pPr>
            <a:r>
              <a:rPr lang="en-US"/>
              <a:t>Differences within the FDPs -&gt; location (urban vs rural) or whether they live in camps/settlements or out of camps/settlements</a:t>
            </a:r>
          </a:p>
        </p:txBody>
      </p:sp>
      <p:sp>
        <p:nvSpPr>
          <p:cNvPr id="4" name="Slide Number Placeholder 3"/>
          <p:cNvSpPr>
            <a:spLocks noGrp="1"/>
          </p:cNvSpPr>
          <p:nvPr>
            <p:ph type="sldNum" sz="quarter" idx="5"/>
          </p:nvPr>
        </p:nvSpPr>
        <p:spPr/>
        <p:txBody>
          <a:bodyPr/>
          <a:lstStyle/>
          <a:p>
            <a:fld id="{3782A4DB-8E8C-BE4C-87FE-EB4EECB08645}" type="slidenum">
              <a:rPr lang="en-US" smtClean="0"/>
              <a:t>34</a:t>
            </a:fld>
            <a:endParaRPr lang="en-US"/>
          </a:p>
        </p:txBody>
      </p:sp>
    </p:spTree>
    <p:extLst>
      <p:ext uri="{BB962C8B-B14F-4D97-AF65-F5344CB8AC3E}">
        <p14:creationId xmlns:p14="http://schemas.microsoft.com/office/powerpoint/2010/main" val="116861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Focus on more general backgrounds. May be useful in the blog to talk about some of these things. You have environmental effects which have effects on wellbeing. Pop Density is more of an independent variable while health access is the variable of interest. </a:t>
            </a:r>
          </a:p>
        </p:txBody>
      </p:sp>
      <p:sp>
        <p:nvSpPr>
          <p:cNvPr id="4" name="Slide Number Placeholder 3"/>
          <p:cNvSpPr>
            <a:spLocks noGrp="1"/>
          </p:cNvSpPr>
          <p:nvPr>
            <p:ph type="sldNum" sz="quarter" idx="5"/>
          </p:nvPr>
        </p:nvSpPr>
        <p:spPr/>
        <p:txBody>
          <a:bodyPr/>
          <a:lstStyle/>
          <a:p>
            <a:fld id="{3782A4DB-8E8C-BE4C-87FE-EB4EECB08645}" type="slidenum">
              <a:rPr lang="en-US" smtClean="0"/>
              <a:t>7</a:t>
            </a:fld>
            <a:endParaRPr lang="en-US"/>
          </a:p>
        </p:txBody>
      </p:sp>
    </p:spTree>
    <p:extLst>
      <p:ext uri="{BB962C8B-B14F-4D97-AF65-F5344CB8AC3E}">
        <p14:creationId xmlns:p14="http://schemas.microsoft.com/office/powerpoint/2010/main" val="208502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 from Domenico: Work that others have done where they’re doing predictive work. Take out graph. How did they collect the data?</a:t>
            </a:r>
          </a:p>
          <a:p>
            <a:endParaRPr lang="en-US">
              <a:cs typeface="Calibri"/>
            </a:endParaRPr>
          </a:p>
          <a:p>
            <a:r>
              <a:rPr lang="en-US">
                <a:cs typeface="Calibri"/>
              </a:rPr>
              <a:t>3rd bullet is interesting. Check sources. Need to make it clear talking about predictive modelling or predictions in some sense but not actual data. </a:t>
            </a:r>
          </a:p>
        </p:txBody>
      </p:sp>
      <p:sp>
        <p:nvSpPr>
          <p:cNvPr id="4" name="Slide Number Placeholder 3"/>
          <p:cNvSpPr>
            <a:spLocks noGrp="1"/>
          </p:cNvSpPr>
          <p:nvPr>
            <p:ph type="sldNum" sz="quarter" idx="5"/>
          </p:nvPr>
        </p:nvSpPr>
        <p:spPr/>
        <p:txBody>
          <a:bodyPr/>
          <a:lstStyle/>
          <a:p>
            <a:fld id="{3782A4DB-8E8C-BE4C-87FE-EB4EECB08645}" type="slidenum">
              <a:rPr lang="en-US" smtClean="0"/>
              <a:t>8</a:t>
            </a:fld>
            <a:endParaRPr lang="en-US"/>
          </a:p>
        </p:txBody>
      </p:sp>
    </p:spTree>
    <p:extLst>
      <p:ext uri="{BB962C8B-B14F-4D97-AF65-F5344CB8AC3E}">
        <p14:creationId xmlns:p14="http://schemas.microsoft.com/office/powerpoint/2010/main" val="5974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Arial" panose="020B0604020202020204" pitchFamily="34" charset="0"/>
                <a:ea typeface="MS PGothic" panose="020B0600070205080204" pitchFamily="34" charset="-128"/>
              </a:rPr>
              <a:t>3,000 in Jordan 2000 in lebanon</a:t>
            </a:r>
            <a:endParaRPr lang="en-GB" sz="1800">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782A4DB-8E8C-BE4C-87FE-EB4EECB08645}" type="slidenum">
              <a:rPr lang="en-US" smtClean="0"/>
              <a:t>9</a:t>
            </a:fld>
            <a:endParaRPr lang="en-US"/>
          </a:p>
        </p:txBody>
      </p:sp>
    </p:spTree>
    <p:extLst>
      <p:ext uri="{BB962C8B-B14F-4D97-AF65-F5344CB8AC3E}">
        <p14:creationId xmlns:p14="http://schemas.microsoft.com/office/powerpoint/2010/main" val="398695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More fine</a:t>
            </a:r>
          </a:p>
        </p:txBody>
      </p:sp>
      <p:sp>
        <p:nvSpPr>
          <p:cNvPr id="4" name="Slide Number Placeholder 3"/>
          <p:cNvSpPr>
            <a:spLocks noGrp="1"/>
          </p:cNvSpPr>
          <p:nvPr>
            <p:ph type="sldNum" sz="quarter" idx="5"/>
          </p:nvPr>
        </p:nvSpPr>
        <p:spPr/>
        <p:txBody>
          <a:bodyPr/>
          <a:lstStyle/>
          <a:p>
            <a:fld id="{3782A4DB-8E8C-BE4C-87FE-EB4EECB08645}" type="slidenum">
              <a:rPr lang="en-US" smtClean="0"/>
              <a:t>10</a:t>
            </a:fld>
            <a:endParaRPr lang="en-US"/>
          </a:p>
        </p:txBody>
      </p:sp>
    </p:spTree>
    <p:extLst>
      <p:ext uri="{BB962C8B-B14F-4D97-AF65-F5344CB8AC3E}">
        <p14:creationId xmlns:p14="http://schemas.microsoft.com/office/powerpoint/2010/main" val="51569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Additional from JDC</a:t>
            </a:r>
            <a:endParaRPr lang="en-US"/>
          </a:p>
          <a:p>
            <a:pPr marL="171450" indent="-171450">
              <a:buFont typeface="Arial"/>
              <a:buChar char="•"/>
            </a:pPr>
            <a:r>
              <a:rPr lang="en-US">
                <a:cs typeface="Calibri" panose="020F0502020204030204"/>
              </a:rPr>
              <a:t>Burkina Faso</a:t>
            </a:r>
          </a:p>
          <a:p>
            <a:pPr marL="171450" indent="-171450">
              <a:buFont typeface="Arial"/>
              <a:buChar char="•"/>
            </a:pPr>
            <a:r>
              <a:rPr lang="en-US">
                <a:cs typeface="Calibri" panose="020F0502020204030204"/>
              </a:rPr>
              <a:t>Jordan</a:t>
            </a:r>
          </a:p>
          <a:p>
            <a:endParaRPr lang="en-US"/>
          </a:p>
          <a:p>
            <a:r>
              <a:rPr lang="en-US"/>
              <a:t>Additional countries that we know about</a:t>
            </a:r>
            <a:endParaRPr lang="en-US">
              <a:cs typeface="Calibri"/>
            </a:endParaRPr>
          </a:p>
          <a:p>
            <a:pPr marL="171450" indent="-171450">
              <a:buFont typeface="Arial"/>
              <a:buChar char="•"/>
            </a:pPr>
            <a:r>
              <a:rPr lang="en-US">
                <a:cs typeface="Calibri"/>
              </a:rPr>
              <a:t>Somalia (WB)</a:t>
            </a:r>
          </a:p>
          <a:p>
            <a:pPr marL="171450" indent="-171450">
              <a:buFont typeface="Arial"/>
              <a:buChar char="•"/>
            </a:pPr>
            <a:r>
              <a:rPr lang="en-US">
                <a:cs typeface="Calibri"/>
              </a:rPr>
              <a:t>S Sudan? (WB)</a:t>
            </a:r>
          </a:p>
          <a:p>
            <a:pPr marL="171450" indent="-171450">
              <a:buFont typeface="Arial"/>
              <a:buChar char="•"/>
            </a:pPr>
            <a:r>
              <a:rPr lang="en-US">
                <a:cs typeface="Calibri"/>
              </a:rPr>
              <a:t>Ecuador (WB)</a:t>
            </a:r>
            <a:endParaRPr lang="en-US"/>
          </a:p>
          <a:p>
            <a:pPr marL="171450" indent="-171450">
              <a:buFont typeface="Arial"/>
              <a:buChar char="•"/>
            </a:pPr>
            <a:r>
              <a:rPr lang="en-US">
                <a:cs typeface="Calibri"/>
              </a:rPr>
              <a:t>Iraq – Refugees (UNHCR)</a:t>
            </a:r>
          </a:p>
          <a:p>
            <a:pPr marL="171450" indent="-171450">
              <a:buFont typeface="Arial"/>
              <a:buChar char="•"/>
            </a:pPr>
            <a:r>
              <a:rPr lang="en-US">
                <a:cs typeface="Calibri"/>
              </a:rPr>
              <a:t>Morocco (UNHCR)</a:t>
            </a:r>
          </a:p>
        </p:txBody>
      </p:sp>
      <p:sp>
        <p:nvSpPr>
          <p:cNvPr id="4" name="Slide Number Placeholder 3"/>
          <p:cNvSpPr>
            <a:spLocks noGrp="1"/>
          </p:cNvSpPr>
          <p:nvPr>
            <p:ph type="sldNum" sz="quarter" idx="5"/>
          </p:nvPr>
        </p:nvSpPr>
        <p:spPr/>
        <p:txBody>
          <a:bodyPr/>
          <a:lstStyle/>
          <a:p>
            <a:fld id="{3782A4DB-8E8C-BE4C-87FE-EB4EECB08645}" type="slidenum">
              <a:rPr lang="en-US" smtClean="0"/>
              <a:t>13</a:t>
            </a:fld>
            <a:endParaRPr lang="en-US"/>
          </a:p>
        </p:txBody>
      </p:sp>
    </p:spTree>
    <p:extLst>
      <p:ext uri="{BB962C8B-B14F-4D97-AF65-F5344CB8AC3E}">
        <p14:creationId xmlns:p14="http://schemas.microsoft.com/office/powerpoint/2010/main" val="127432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782A4DB-8E8C-BE4C-87FE-EB4EECB08645}" type="slidenum">
              <a:rPr lang="en-US" smtClean="0"/>
              <a:t>14</a:t>
            </a:fld>
            <a:endParaRPr lang="en-US"/>
          </a:p>
        </p:txBody>
      </p:sp>
    </p:spTree>
    <p:extLst>
      <p:ext uri="{BB962C8B-B14F-4D97-AF65-F5344CB8AC3E}">
        <p14:creationId xmlns:p14="http://schemas.microsoft.com/office/powerpoint/2010/main" val="2441937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Times New Roman" panose="02020603050405020304" pitchFamily="18" charset="0"/>
              </a:rPr>
              <a:t>The results presented allow us to identify patterns (or lack thereof) in the data</a:t>
            </a:r>
            <a:br>
              <a:rPr lang="en-US">
                <a:cs typeface="+mn-lt"/>
              </a:rPr>
            </a:br>
            <a:endParaRPr lang="en-US">
              <a:cs typeface="Calibri"/>
            </a:endParaRPr>
          </a:p>
          <a:p>
            <a:r>
              <a:rPr lang="en-US">
                <a:cs typeface="Calibri"/>
              </a:rPr>
              <a:t>Samples robust and </a:t>
            </a:r>
            <a:r>
              <a:rPr lang="en-US" err="1">
                <a:cs typeface="Calibri"/>
              </a:rPr>
              <a:t>representtaive</a:t>
            </a:r>
            <a:r>
              <a:rPr lang="en-US">
                <a:cs typeface="Calibri"/>
              </a:rPr>
              <a:t> of these populations that have phones. </a:t>
            </a:r>
          </a:p>
          <a:p>
            <a:r>
              <a:rPr lang="en-US">
                <a:cs typeface="Calibri"/>
              </a:rPr>
              <a:t>Viable complementary tool when face-to-face not possible</a:t>
            </a:r>
          </a:p>
          <a:p>
            <a:r>
              <a:rPr lang="en-US">
                <a:cs typeface="Calibri"/>
              </a:rPr>
              <a:t>Demonstrated an ability to collect important timely data</a:t>
            </a:r>
          </a:p>
          <a:p>
            <a:endParaRPr lang="en-US">
              <a:cs typeface="Calibri"/>
            </a:endParaRPr>
          </a:p>
        </p:txBody>
      </p:sp>
      <p:sp>
        <p:nvSpPr>
          <p:cNvPr id="4" name="Slide Number Placeholder 3"/>
          <p:cNvSpPr>
            <a:spLocks noGrp="1"/>
          </p:cNvSpPr>
          <p:nvPr>
            <p:ph type="sldNum" sz="quarter" idx="5"/>
          </p:nvPr>
        </p:nvSpPr>
        <p:spPr/>
        <p:txBody>
          <a:bodyPr/>
          <a:lstStyle/>
          <a:p>
            <a:fld id="{3782A4DB-8E8C-BE4C-87FE-EB4EECB08645}" type="slidenum">
              <a:rPr lang="en-US" smtClean="0"/>
              <a:t>16</a:t>
            </a:fld>
            <a:endParaRPr lang="en-US"/>
          </a:p>
        </p:txBody>
      </p:sp>
    </p:spTree>
    <p:extLst>
      <p:ext uri="{BB962C8B-B14F-4D97-AF65-F5344CB8AC3E}">
        <p14:creationId xmlns:p14="http://schemas.microsoft.com/office/powerpoint/2010/main" val="62146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Challenges:</a:t>
            </a:r>
          </a:p>
          <a:p>
            <a:pPr marL="171450" indent="-171450">
              <a:buFontTx/>
              <a:buChar char="-"/>
            </a:pPr>
            <a:r>
              <a:rPr lang="en-US"/>
              <a:t>Sampling bias -&gt; only households (and household members with mobile phones)</a:t>
            </a:r>
          </a:p>
          <a:p>
            <a:pPr marL="171450" indent="-171450">
              <a:buFontTx/>
              <a:buChar char="-"/>
            </a:pPr>
            <a:r>
              <a:rPr lang="en-US"/>
              <a:t>Network coverage may be inconsistent in different contexts</a:t>
            </a:r>
          </a:p>
          <a:p>
            <a:pPr marL="171450" indent="-171450">
              <a:buFontTx/>
              <a:buChar char="-"/>
            </a:pPr>
            <a:r>
              <a:rPr lang="en-US"/>
              <a:t>HFPS: non-response rates may be high</a:t>
            </a:r>
          </a:p>
          <a:p>
            <a:pPr marL="628650" lvl="1" indent="-171450">
              <a:buFontTx/>
              <a:buChar char="-"/>
            </a:pPr>
            <a:r>
              <a:rPr lang="en-US"/>
              <a:t>Attrition over time may be high</a:t>
            </a:r>
          </a:p>
          <a:p>
            <a:pPr marL="171450" indent="-171450">
              <a:buFontTx/>
              <a:buChar char="-"/>
            </a:pPr>
            <a:r>
              <a:rPr lang="en-US"/>
              <a:t>Not in-depth interviews due to the instrument (phone) -&gt; interviewer fatigue may come faster</a:t>
            </a:r>
          </a:p>
          <a:p>
            <a:pPr marL="628650" lvl="1" indent="-171450">
              <a:buFontTx/>
              <a:buChar char="-"/>
            </a:pPr>
            <a:endParaRPr lang="en-US"/>
          </a:p>
        </p:txBody>
      </p:sp>
      <p:sp>
        <p:nvSpPr>
          <p:cNvPr id="4" name="Slide Number Placeholder 3"/>
          <p:cNvSpPr>
            <a:spLocks noGrp="1"/>
          </p:cNvSpPr>
          <p:nvPr>
            <p:ph type="sldNum" sz="quarter" idx="5"/>
          </p:nvPr>
        </p:nvSpPr>
        <p:spPr/>
        <p:txBody>
          <a:bodyPr/>
          <a:lstStyle/>
          <a:p>
            <a:fld id="{3782A4DB-8E8C-BE4C-87FE-EB4EECB08645}" type="slidenum">
              <a:rPr lang="en-US" smtClean="0"/>
              <a:t>17</a:t>
            </a:fld>
            <a:endParaRPr lang="en-US"/>
          </a:p>
        </p:txBody>
      </p:sp>
    </p:spTree>
    <p:extLst>
      <p:ext uri="{BB962C8B-B14F-4D97-AF65-F5344CB8AC3E}">
        <p14:creationId xmlns:p14="http://schemas.microsoft.com/office/powerpoint/2010/main" val="1995321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984375" y="808598"/>
            <a:ext cx="6594499" cy="2387600"/>
          </a:xfrm>
        </p:spPr>
        <p:txBody>
          <a:bodyPr anchor="b"/>
          <a:lstStyle>
            <a:lvl1pPr algn="r">
              <a:defRPr sz="6000"/>
            </a:lvl1pPr>
          </a:lstStyle>
          <a:p>
            <a:r>
              <a:rPr lang="en-US"/>
              <a:t>Click to edit Master title style</a:t>
            </a:r>
          </a:p>
        </p:txBody>
      </p:sp>
      <p:sp>
        <p:nvSpPr>
          <p:cNvPr id="3" name="Subtitle 2"/>
          <p:cNvSpPr>
            <a:spLocks noGrp="1"/>
          </p:cNvSpPr>
          <p:nvPr>
            <p:ph type="subTitle" idx="1"/>
          </p:nvPr>
        </p:nvSpPr>
        <p:spPr>
          <a:xfrm>
            <a:off x="4984374" y="3288273"/>
            <a:ext cx="6594500" cy="1655762"/>
          </a:xfrm>
        </p:spPr>
        <p:txBody>
          <a:bodyPr/>
          <a:lstStyle>
            <a:lvl1pPr marL="0" indent="0" algn="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941" y="4904109"/>
            <a:ext cx="4315968" cy="1536192"/>
          </a:xfrm>
          <a:prstGeom prst="rect">
            <a:avLst/>
          </a:prstGeom>
        </p:spPr>
      </p:pic>
    </p:spTree>
    <p:extLst>
      <p:ext uri="{BB962C8B-B14F-4D97-AF65-F5344CB8AC3E}">
        <p14:creationId xmlns:p14="http://schemas.microsoft.com/office/powerpoint/2010/main" val="228360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FAB9A-099E-6D46-AB6B-CA04AB4BFC4D}"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0" y="5285201"/>
            <a:ext cx="981456" cy="981456"/>
          </a:xfrm>
          <a:prstGeom prst="rect">
            <a:avLst/>
          </a:prstGeom>
        </p:spPr>
      </p:pic>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A28FD-5706-264E-AA08-A3EF3DF3C079}" type="slidenum">
              <a:rPr lang="en-US" smtClean="0"/>
              <a:t>‹#›</a:t>
            </a:fld>
            <a:endParaRPr lang="en-US"/>
          </a:p>
        </p:txBody>
      </p:sp>
    </p:spTree>
    <p:extLst>
      <p:ext uri="{BB962C8B-B14F-4D97-AF65-F5344CB8AC3E}">
        <p14:creationId xmlns:p14="http://schemas.microsoft.com/office/powerpoint/2010/main" val="264993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FAB9A-099E-6D46-AB6B-CA04AB4BFC4D}"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A28FD-5706-264E-AA08-A3EF3DF3C079}"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0" y="5285201"/>
            <a:ext cx="981456" cy="981456"/>
          </a:xfrm>
          <a:prstGeom prst="rect">
            <a:avLst/>
          </a:prstGeom>
        </p:spPr>
      </p:pic>
    </p:spTree>
    <p:extLst>
      <p:ext uri="{BB962C8B-B14F-4D97-AF65-F5344CB8AC3E}">
        <p14:creationId xmlns:p14="http://schemas.microsoft.com/office/powerpoint/2010/main" val="175733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28600" indent="-228600">
              <a:buFont typeface="Arial"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582400" y="6356350"/>
            <a:ext cx="609600" cy="365125"/>
          </a:xfrm>
        </p:spPr>
        <p:txBody>
          <a:bodyPr/>
          <a:lstStyle>
            <a:lvl1pPr algn="ctr">
              <a:defRPr/>
            </a:lvl1pPr>
          </a:lstStyle>
          <a:p>
            <a:fld id="{A59A28FD-5706-264E-AA08-A3EF3DF3C079}"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944" y="5876544"/>
            <a:ext cx="981456" cy="981456"/>
          </a:xfrm>
          <a:prstGeom prst="rect">
            <a:avLst/>
          </a:prstGeom>
        </p:spPr>
      </p:pic>
      <p:sp>
        <p:nvSpPr>
          <p:cNvPr id="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FAB9A-099E-6D46-AB6B-CA04AB4BFC4D}" type="datetimeFigureOut">
              <a:rPr lang="en-US" smtClean="0"/>
              <a:t>11/4/2021</a:t>
            </a:fld>
            <a:endParaRPr lang="en-US"/>
          </a:p>
        </p:txBody>
      </p:sp>
    </p:spTree>
    <p:extLst>
      <p:ext uri="{BB962C8B-B14F-4D97-AF65-F5344CB8AC3E}">
        <p14:creationId xmlns:p14="http://schemas.microsoft.com/office/powerpoint/2010/main" val="58715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2975" cy="6858000"/>
          </a:xfrm>
          <a:prstGeom prst="rect">
            <a:avLst/>
          </a:prstGeom>
        </p:spPr>
      </p:pic>
      <p:sp>
        <p:nvSpPr>
          <p:cNvPr id="2" name="Title 1"/>
          <p:cNvSpPr>
            <a:spLocks noGrp="1"/>
          </p:cNvSpPr>
          <p:nvPr>
            <p:ph type="title"/>
          </p:nvPr>
        </p:nvSpPr>
        <p:spPr>
          <a:xfrm>
            <a:off x="5540188" y="409855"/>
            <a:ext cx="5878979" cy="2252663"/>
          </a:xfrm>
        </p:spPr>
        <p:txBody>
          <a:bodyPr anchor="b"/>
          <a:lstStyle>
            <a:lvl1pPr algn="r">
              <a:defRPr sz="6000"/>
            </a:lvl1pPr>
          </a:lstStyle>
          <a:p>
            <a:r>
              <a:rPr lang="en-US"/>
              <a:t>Click to edit Master title style</a:t>
            </a:r>
          </a:p>
        </p:txBody>
      </p:sp>
    </p:spTree>
    <p:extLst>
      <p:ext uri="{BB962C8B-B14F-4D97-AF65-F5344CB8AC3E}">
        <p14:creationId xmlns:p14="http://schemas.microsoft.com/office/powerpoint/2010/main" val="55359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3FAB9A-099E-6D46-AB6B-CA04AB4BFC4D}"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11582400" y="6356350"/>
            <a:ext cx="609600" cy="365125"/>
          </a:xfrm>
        </p:spPr>
        <p:txBody>
          <a:bodyPr/>
          <a:lstStyle>
            <a:lvl1pPr algn="ctr">
              <a:defRPr/>
            </a:lvl1pPr>
          </a:lstStyle>
          <a:p>
            <a:fld id="{A59A28FD-5706-264E-AA08-A3EF3DF3C079}"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944" y="5876544"/>
            <a:ext cx="981456" cy="981456"/>
          </a:xfrm>
          <a:prstGeom prst="rect">
            <a:avLst/>
          </a:prstGeom>
        </p:spPr>
      </p:pic>
    </p:spTree>
    <p:extLst>
      <p:ext uri="{BB962C8B-B14F-4D97-AF65-F5344CB8AC3E}">
        <p14:creationId xmlns:p14="http://schemas.microsoft.com/office/powerpoint/2010/main" val="44355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3FAB9A-099E-6D46-AB6B-CA04AB4BFC4D}"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11582400" y="6356350"/>
            <a:ext cx="609600" cy="365125"/>
          </a:xfrm>
        </p:spPr>
        <p:txBody>
          <a:bodyPr/>
          <a:lstStyle>
            <a:lvl1pPr algn="ctr">
              <a:defRPr/>
            </a:lvl1pPr>
          </a:lstStyle>
          <a:p>
            <a:fld id="{A59A28FD-5706-264E-AA08-A3EF3DF3C079}" type="slidenum">
              <a:rPr lang="en-US" smtClean="0"/>
              <a:t>‹#›</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944" y="5876544"/>
            <a:ext cx="981456" cy="981456"/>
          </a:xfrm>
          <a:prstGeom prst="rect">
            <a:avLst/>
          </a:prstGeom>
        </p:spPr>
      </p:pic>
    </p:spTree>
    <p:extLst>
      <p:ext uri="{BB962C8B-B14F-4D97-AF65-F5344CB8AC3E}">
        <p14:creationId xmlns:p14="http://schemas.microsoft.com/office/powerpoint/2010/main" val="142031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3FAB9A-099E-6D46-AB6B-CA04AB4BFC4D}"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582400" y="6356350"/>
            <a:ext cx="609600" cy="365125"/>
          </a:xfrm>
        </p:spPr>
        <p:txBody>
          <a:bodyPr/>
          <a:lstStyle>
            <a:lvl1pPr algn="ctr">
              <a:defRPr/>
            </a:lvl1pPr>
          </a:lstStyle>
          <a:p>
            <a:fld id="{A59A28FD-5706-264E-AA08-A3EF3DF3C079}"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944" y="5876544"/>
            <a:ext cx="981456" cy="981456"/>
          </a:xfrm>
          <a:prstGeom prst="rect">
            <a:avLst/>
          </a:prstGeom>
        </p:spPr>
      </p:pic>
    </p:spTree>
    <p:extLst>
      <p:ext uri="{BB962C8B-B14F-4D97-AF65-F5344CB8AC3E}">
        <p14:creationId xmlns:p14="http://schemas.microsoft.com/office/powerpoint/2010/main" val="412554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FAB9A-099E-6D46-AB6B-CA04AB4BFC4D}"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11582400" y="6356350"/>
            <a:ext cx="609600" cy="365125"/>
          </a:xfrm>
        </p:spPr>
        <p:txBody>
          <a:bodyPr/>
          <a:lstStyle>
            <a:lvl1pPr algn="ctr">
              <a:defRPr/>
            </a:lvl1pPr>
          </a:lstStyle>
          <a:p>
            <a:fld id="{A59A28FD-5706-264E-AA08-A3EF3DF3C079}"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944" y="5876544"/>
            <a:ext cx="981456" cy="981456"/>
          </a:xfrm>
          <a:prstGeom prst="rect">
            <a:avLst/>
          </a:prstGeom>
        </p:spPr>
      </p:pic>
    </p:spTree>
    <p:extLst>
      <p:ext uri="{BB962C8B-B14F-4D97-AF65-F5344CB8AC3E}">
        <p14:creationId xmlns:p14="http://schemas.microsoft.com/office/powerpoint/2010/main" val="252416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3FAB9A-099E-6D46-AB6B-CA04AB4BFC4D}"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11582400" y="6356350"/>
            <a:ext cx="609600" cy="365125"/>
          </a:xfrm>
        </p:spPr>
        <p:txBody>
          <a:bodyPr/>
          <a:lstStyle>
            <a:lvl1pPr algn="ctr">
              <a:defRPr/>
            </a:lvl1pPr>
          </a:lstStyle>
          <a:p>
            <a:fld id="{A59A28FD-5706-264E-AA08-A3EF3DF3C079}"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944" y="5876544"/>
            <a:ext cx="981456" cy="981456"/>
          </a:xfrm>
          <a:prstGeom prst="rect">
            <a:avLst/>
          </a:prstGeom>
        </p:spPr>
      </p:pic>
    </p:spTree>
    <p:extLst>
      <p:ext uri="{BB962C8B-B14F-4D97-AF65-F5344CB8AC3E}">
        <p14:creationId xmlns:p14="http://schemas.microsoft.com/office/powerpoint/2010/main" val="327246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3FAB9A-099E-6D46-AB6B-CA04AB4BFC4D}"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11582400" y="6356350"/>
            <a:ext cx="609600" cy="365125"/>
          </a:xfrm>
        </p:spPr>
        <p:txBody>
          <a:bodyPr/>
          <a:lstStyle>
            <a:lvl1pPr algn="ctr">
              <a:defRPr/>
            </a:lvl1pPr>
          </a:lstStyle>
          <a:p>
            <a:fld id="{A59A28FD-5706-264E-AA08-A3EF3DF3C079}"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944" y="5876544"/>
            <a:ext cx="981456" cy="981456"/>
          </a:xfrm>
          <a:prstGeom prst="rect">
            <a:avLst/>
          </a:prstGeom>
        </p:spPr>
      </p:pic>
    </p:spTree>
    <p:extLst>
      <p:ext uri="{BB962C8B-B14F-4D97-AF65-F5344CB8AC3E}">
        <p14:creationId xmlns:p14="http://schemas.microsoft.com/office/powerpoint/2010/main" val="103365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FAB9A-099E-6D46-AB6B-CA04AB4BFC4D}" type="datetimeFigureOut">
              <a:rPr lang="en-US" smtClean="0"/>
              <a:t>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A28FD-5706-264E-AA08-A3EF3DF3C079}" type="slidenum">
              <a:rPr lang="en-US" smtClean="0"/>
              <a:t>‹#›</a:t>
            </a:fld>
            <a:endParaRPr lang="en-US"/>
          </a:p>
        </p:txBody>
      </p:sp>
    </p:spTree>
    <p:extLst>
      <p:ext uri="{BB962C8B-B14F-4D97-AF65-F5344CB8AC3E}">
        <p14:creationId xmlns:p14="http://schemas.microsoft.com/office/powerpoint/2010/main" val="106124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mailto:hmugera@worldbank.org" TargetMode="External"/><Relationship Id="rId7" Type="http://schemas.openxmlformats.org/officeDocument/2006/relationships/image" Target="../media/image13.png"/><Relationship Id="rId2" Type="http://schemas.openxmlformats.org/officeDocument/2006/relationships/hyperlink" Target="mailto:tabasso@unhcr.org"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24BD-5A4C-A445-9B6C-CA79CF5C8BDE}"/>
              </a:ext>
            </a:extLst>
          </p:cNvPr>
          <p:cNvSpPr>
            <a:spLocks noGrp="1"/>
          </p:cNvSpPr>
          <p:nvPr>
            <p:ph type="ctrTitle"/>
          </p:nvPr>
        </p:nvSpPr>
        <p:spPr>
          <a:xfrm>
            <a:off x="4984375" y="1534854"/>
            <a:ext cx="6594499" cy="2387600"/>
          </a:xfrm>
        </p:spPr>
        <p:txBody>
          <a:bodyPr>
            <a:normAutofit/>
          </a:bodyPr>
          <a:lstStyle/>
          <a:p>
            <a:r>
              <a:rPr lang="en-US" sz="3200" b="1">
                <a:latin typeface="Lato" panose="020F0502020204030203" pitchFamily="34" charset="0"/>
                <a:ea typeface="Lato" panose="020F0502020204030203" pitchFamily="34" charset="0"/>
                <a:cs typeface="Lato" panose="020F0502020204030203" pitchFamily="34" charset="0"/>
              </a:rPr>
              <a:t>ANSWERING THE CALL: FORCIBLY DISPLACED DURING THE PANDEMIC </a:t>
            </a:r>
            <a:br>
              <a:rPr lang="en-US" sz="3200" b="1">
                <a:latin typeface="Lato" panose="020F0502020204030203" pitchFamily="34" charset="0"/>
                <a:ea typeface="Lato" panose="020F0502020204030203" pitchFamily="34" charset="0"/>
                <a:cs typeface="Lato" panose="020F0502020204030203" pitchFamily="34" charset="0"/>
              </a:rPr>
            </a:br>
            <a:endParaRPr lang="en-US" sz="3200" b="1">
              <a:latin typeface="Lato" panose="020F0502020204030203" pitchFamily="34" charset="0"/>
              <a:ea typeface="Lato" panose="020F0502020204030203" pitchFamily="34" charset="0"/>
              <a:cs typeface="Lato" panose="020F0502020204030203" pitchFamily="34" charset="0"/>
            </a:endParaRPr>
          </a:p>
        </p:txBody>
      </p:sp>
      <p:sp>
        <p:nvSpPr>
          <p:cNvPr id="3" name="Subtitle 2">
            <a:extLst>
              <a:ext uri="{FF2B5EF4-FFF2-40B4-BE49-F238E27FC236}">
                <a16:creationId xmlns:a16="http://schemas.microsoft.com/office/drawing/2014/main" id="{869AE591-DAE0-3344-81EB-6C93311936B5}"/>
              </a:ext>
            </a:extLst>
          </p:cNvPr>
          <p:cNvSpPr>
            <a:spLocks noGrp="1"/>
          </p:cNvSpPr>
          <p:nvPr>
            <p:ph type="subTitle" idx="1"/>
          </p:nvPr>
        </p:nvSpPr>
        <p:spPr>
          <a:xfrm>
            <a:off x="4235116" y="3922454"/>
            <a:ext cx="7343759" cy="1655762"/>
          </a:xfrm>
        </p:spPr>
        <p:txBody>
          <a:bodyPr vert="horz" lIns="91440" tIns="45720" rIns="91440" bIns="45720" rtlCol="0" anchor="t">
            <a:normAutofit/>
          </a:bodyPr>
          <a:lstStyle/>
          <a:p>
            <a:r>
              <a:rPr lang="en-US">
                <a:latin typeface="Lato" panose="020F0502020204030203" pitchFamily="34" charset="0"/>
                <a:ea typeface="Lato" panose="020F0502020204030203" pitchFamily="34" charset="0"/>
                <a:cs typeface="Lato" panose="020F0502020204030203" pitchFamily="34" charset="0"/>
              </a:rPr>
              <a:t>J Tanner, H Mugera, D Tabasso, M </a:t>
            </a:r>
            <a:r>
              <a:rPr lang="en-US" err="1">
                <a:latin typeface="Lato" panose="020F0502020204030203" pitchFamily="34" charset="0"/>
                <a:ea typeface="Lato" panose="020F0502020204030203" pitchFamily="34" charset="0"/>
                <a:cs typeface="Lato" panose="020F0502020204030203" pitchFamily="34" charset="0"/>
              </a:rPr>
              <a:t>Lazić</a:t>
            </a:r>
            <a:r>
              <a:rPr lang="en-US">
                <a:latin typeface="Lato" panose="020F0502020204030203" pitchFamily="34" charset="0"/>
                <a:ea typeface="Lato" panose="020F0502020204030203" pitchFamily="34" charset="0"/>
                <a:cs typeface="Lato" panose="020F0502020204030203" pitchFamily="34" charset="0"/>
              </a:rPr>
              <a:t>, B </a:t>
            </a:r>
            <a:r>
              <a:rPr lang="en-US" err="1">
                <a:latin typeface="Lato" panose="020F0502020204030203" pitchFamily="34" charset="0"/>
                <a:ea typeface="Lato" panose="020F0502020204030203" pitchFamily="34" charset="0"/>
                <a:cs typeface="Lato" panose="020F0502020204030203" pitchFamily="34" charset="0"/>
              </a:rPr>
              <a:t>Gillsätter</a:t>
            </a:r>
            <a:endParaRPr lang="en-US">
              <a:latin typeface="Lato" panose="020F0502020204030203" pitchFamily="34" charset="0"/>
              <a:ea typeface="Lato" panose="020F0502020204030203" pitchFamily="34" charset="0"/>
              <a:cs typeface="Lato" panose="020F0502020204030203" pitchFamily="34" charset="0"/>
            </a:endParaRPr>
          </a:p>
          <a:p>
            <a:r>
              <a:rPr lang="en-US">
                <a:latin typeface="Lato" panose="020F0502020204030203" pitchFamily="34" charset="0"/>
                <a:ea typeface="Lato" panose="020F0502020204030203" pitchFamily="34" charset="0"/>
                <a:cs typeface="Lato" panose="020F0502020204030203" pitchFamily="34" charset="0"/>
              </a:rPr>
              <a:t>JDC Paper Series on Forced Displacement, No. 2 </a:t>
            </a:r>
          </a:p>
        </p:txBody>
      </p:sp>
    </p:spTree>
    <p:extLst>
      <p:ext uri="{BB962C8B-B14F-4D97-AF65-F5344CB8AC3E}">
        <p14:creationId xmlns:p14="http://schemas.microsoft.com/office/powerpoint/2010/main" val="2613101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CDA7-8DE8-AF43-A978-3E8009835527}"/>
              </a:ext>
            </a:extLst>
          </p:cNvPr>
          <p:cNvSpPr>
            <a:spLocks noGrp="1"/>
          </p:cNvSpPr>
          <p:nvPr>
            <p:ph type="title"/>
          </p:nvPr>
        </p:nvSpPr>
        <p:spPr/>
        <p:txBody>
          <a:bodyPr/>
          <a:lstStyle/>
          <a:p>
            <a:pPr algn="ctr"/>
            <a:r>
              <a:rPr lang="en-US">
                <a:cs typeface="Times New Roman" panose="02020603050405020304" pitchFamily="18" charset="0"/>
              </a:rPr>
              <a:t>Poverty</a:t>
            </a:r>
          </a:p>
        </p:txBody>
      </p:sp>
      <p:sp>
        <p:nvSpPr>
          <p:cNvPr id="3" name="Content Placeholder 2">
            <a:extLst>
              <a:ext uri="{FF2B5EF4-FFF2-40B4-BE49-F238E27FC236}">
                <a16:creationId xmlns:a16="http://schemas.microsoft.com/office/drawing/2014/main" id="{8400D34C-D097-674D-908D-E90FFF22647F}"/>
              </a:ext>
            </a:extLst>
          </p:cNvPr>
          <p:cNvSpPr>
            <a:spLocks noGrp="1"/>
          </p:cNvSpPr>
          <p:nvPr>
            <p:ph idx="1"/>
          </p:nvPr>
        </p:nvSpPr>
        <p:spPr>
          <a:xfrm>
            <a:off x="6434666" y="1879600"/>
            <a:ext cx="4919133" cy="4297363"/>
          </a:xfrm>
        </p:spPr>
        <p:txBody>
          <a:bodyPr>
            <a:normAutofit fontScale="92500" lnSpcReduction="20000"/>
          </a:bodyPr>
          <a:lstStyle/>
          <a:p>
            <a:pPr>
              <a:lnSpc>
                <a:spcPct val="150000"/>
              </a:lnSpc>
            </a:pPr>
            <a:r>
              <a:rPr lang="en-US" sz="2400">
                <a:latin typeface="+mj-lt"/>
                <a:cs typeface="Times New Roman" panose="02020603050405020304" pitchFamily="18" charset="0"/>
              </a:rPr>
              <a:t>COVID-19 has aggravated the socioeconomic conditions of both those forcibly displaced and their hosts </a:t>
            </a:r>
          </a:p>
          <a:p>
            <a:pPr>
              <a:lnSpc>
                <a:spcPct val="150000"/>
              </a:lnSpc>
            </a:pPr>
            <a:r>
              <a:rPr lang="en-US" sz="2400">
                <a:latin typeface="+mj-lt"/>
                <a:cs typeface="Times New Roman" panose="02020603050405020304" pitchFamily="18" charset="0"/>
              </a:rPr>
              <a:t>ILO estimated that the pandemic led to a 56 percent increase in poverty rates in low- and lower-middle-income countries for workers in the informal sector </a:t>
            </a:r>
          </a:p>
          <a:p>
            <a:endParaRPr lang="en-US">
              <a:latin typeface="+mj-lt"/>
            </a:endParaRPr>
          </a:p>
        </p:txBody>
      </p:sp>
      <p:sp>
        <p:nvSpPr>
          <p:cNvPr id="4" name="Content Placeholder 2">
            <a:extLst>
              <a:ext uri="{FF2B5EF4-FFF2-40B4-BE49-F238E27FC236}">
                <a16:creationId xmlns:a16="http://schemas.microsoft.com/office/drawing/2014/main" id="{EEB8B539-EAAD-974E-BDB9-64F918B0A925}"/>
              </a:ext>
            </a:extLst>
          </p:cNvPr>
          <p:cNvSpPr txBox="1">
            <a:spLocks/>
          </p:cNvSpPr>
          <p:nvPr/>
        </p:nvSpPr>
        <p:spPr>
          <a:xfrm>
            <a:off x="1354666" y="1879600"/>
            <a:ext cx="4919133" cy="4297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graphicFrame>
        <p:nvGraphicFramePr>
          <p:cNvPr id="5" name="Chart 4">
            <a:extLst>
              <a:ext uri="{FF2B5EF4-FFF2-40B4-BE49-F238E27FC236}">
                <a16:creationId xmlns:a16="http://schemas.microsoft.com/office/drawing/2014/main" id="{E2853ACC-9BDD-7940-AC4D-9825D7237D8E}"/>
              </a:ext>
            </a:extLst>
          </p:cNvPr>
          <p:cNvGraphicFramePr>
            <a:graphicFrameLocks/>
          </p:cNvGraphicFramePr>
          <p:nvPr>
            <p:extLst>
              <p:ext uri="{D42A27DB-BD31-4B8C-83A1-F6EECF244321}">
                <p14:modId xmlns:p14="http://schemas.microsoft.com/office/powerpoint/2010/main" val="2565466192"/>
              </p:ext>
            </p:extLst>
          </p:nvPr>
        </p:nvGraphicFramePr>
        <p:xfrm>
          <a:off x="838200" y="2822311"/>
          <a:ext cx="5079999" cy="33546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070DC25-2DD9-BA4B-A97C-78AD35435240}"/>
              </a:ext>
            </a:extLst>
          </p:cNvPr>
          <p:cNvSpPr txBox="1"/>
          <p:nvPr/>
        </p:nvSpPr>
        <p:spPr>
          <a:xfrm>
            <a:off x="838200" y="1926273"/>
            <a:ext cx="5257800" cy="738664"/>
          </a:xfrm>
          <a:prstGeom prst="rect">
            <a:avLst/>
          </a:prstGeom>
          <a:noFill/>
        </p:spPr>
        <p:txBody>
          <a:bodyPr wrap="square" rtlCol="0">
            <a:spAutoFit/>
          </a:bodyPr>
          <a:lstStyle/>
          <a:p>
            <a:pPr algn="ctr"/>
            <a:r>
              <a:rPr lang="en-US" sz="1400" b="1">
                <a:latin typeface="+mj-lt"/>
                <a:cs typeface="Times New Roman" panose="02020603050405020304" pitchFamily="18" charset="0"/>
              </a:rPr>
              <a:t>Estimated increase of population in poverty from Q1 2020 to Q4 2021; Syrian refugees and host communities in Lebanon and Kurdistan Region of Iraq. </a:t>
            </a:r>
            <a:endParaRPr lang="en-US" sz="1400">
              <a:latin typeface="+mj-lt"/>
              <a:cs typeface="Times New Roman" panose="02020603050405020304" pitchFamily="18" charset="0"/>
            </a:endParaRPr>
          </a:p>
        </p:txBody>
      </p:sp>
    </p:spTree>
    <p:extLst>
      <p:ext uri="{BB962C8B-B14F-4D97-AF65-F5344CB8AC3E}">
        <p14:creationId xmlns:p14="http://schemas.microsoft.com/office/powerpoint/2010/main" val="3462262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695B-2C48-F741-A53A-8CF60B839D88}"/>
              </a:ext>
            </a:extLst>
          </p:cNvPr>
          <p:cNvSpPr>
            <a:spLocks noGrp="1"/>
          </p:cNvSpPr>
          <p:nvPr>
            <p:ph type="title"/>
          </p:nvPr>
        </p:nvSpPr>
        <p:spPr/>
        <p:txBody>
          <a:bodyPr/>
          <a:lstStyle/>
          <a:p>
            <a:pPr algn="ctr"/>
            <a:r>
              <a:rPr lang="en-US">
                <a:cs typeface="Times New Roman" panose="02020603050405020304" pitchFamily="18" charset="0"/>
              </a:rPr>
              <a:t>Policy Responses</a:t>
            </a:r>
          </a:p>
        </p:txBody>
      </p:sp>
      <p:sp>
        <p:nvSpPr>
          <p:cNvPr id="3" name="Content Placeholder 2">
            <a:extLst>
              <a:ext uri="{FF2B5EF4-FFF2-40B4-BE49-F238E27FC236}">
                <a16:creationId xmlns:a16="http://schemas.microsoft.com/office/drawing/2014/main" id="{1BC215F1-98EA-234D-816E-D8D61113B0C3}"/>
              </a:ext>
            </a:extLst>
          </p:cNvPr>
          <p:cNvSpPr>
            <a:spLocks noGrp="1"/>
          </p:cNvSpPr>
          <p:nvPr>
            <p:ph idx="1"/>
          </p:nvPr>
        </p:nvSpPr>
        <p:spPr/>
        <p:txBody>
          <a:bodyPr>
            <a:normAutofit/>
          </a:bodyPr>
          <a:lstStyle/>
          <a:p>
            <a:pPr>
              <a:lnSpc>
                <a:spcPct val="150000"/>
              </a:lnSpc>
            </a:pPr>
            <a:r>
              <a:rPr lang="en-US">
                <a:cs typeface="Times New Roman" panose="02020603050405020304" pitchFamily="18" charset="0"/>
              </a:rPr>
              <a:t>Access to health facilities granted in several countries</a:t>
            </a:r>
          </a:p>
          <a:p>
            <a:pPr>
              <a:lnSpc>
                <a:spcPct val="150000"/>
              </a:lnSpc>
            </a:pPr>
            <a:r>
              <a:rPr lang="en-US">
                <a:cs typeface="Times New Roman" panose="02020603050405020304" pitchFamily="18" charset="0"/>
              </a:rPr>
              <a:t>At times embedded in broader measures (Chad, Colombia)</a:t>
            </a:r>
          </a:p>
          <a:p>
            <a:pPr>
              <a:lnSpc>
                <a:spcPct val="150000"/>
              </a:lnSpc>
            </a:pPr>
            <a:r>
              <a:rPr lang="en-US">
                <a:cs typeface="Times New Roman" panose="02020603050405020304" pitchFamily="18" charset="0"/>
              </a:rPr>
              <a:t>In other cases, targeting the COVID-19 emergency</a:t>
            </a:r>
          </a:p>
          <a:p>
            <a:pPr>
              <a:lnSpc>
                <a:spcPct val="150000"/>
              </a:lnSpc>
            </a:pPr>
            <a:r>
              <a:rPr lang="en-US"/>
              <a:t>Inter-agency collaboration, and partnership with national and local authorities crucial to deliver food to deprived communities</a:t>
            </a:r>
          </a:p>
          <a:p>
            <a:endParaRPr lang="en-US"/>
          </a:p>
        </p:txBody>
      </p:sp>
    </p:spTree>
    <p:extLst>
      <p:ext uri="{BB962C8B-B14F-4D97-AF65-F5344CB8AC3E}">
        <p14:creationId xmlns:p14="http://schemas.microsoft.com/office/powerpoint/2010/main" val="3713017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695B-2C48-F741-A53A-8CF60B839D88}"/>
              </a:ext>
            </a:extLst>
          </p:cNvPr>
          <p:cNvSpPr>
            <a:spLocks noGrp="1"/>
          </p:cNvSpPr>
          <p:nvPr>
            <p:ph type="title"/>
          </p:nvPr>
        </p:nvSpPr>
        <p:spPr>
          <a:xfrm>
            <a:off x="838200" y="365126"/>
            <a:ext cx="10515600" cy="769612"/>
          </a:xfrm>
        </p:spPr>
        <p:txBody>
          <a:bodyPr/>
          <a:lstStyle/>
          <a:p>
            <a:pPr algn="ctr"/>
            <a:r>
              <a:rPr lang="en-US">
                <a:cs typeface="Times New Roman" panose="02020603050405020304" pitchFamily="18" charset="0"/>
              </a:rPr>
              <a:t>High Frequency Phone Surveys</a:t>
            </a:r>
          </a:p>
        </p:txBody>
      </p:sp>
      <p:sp>
        <p:nvSpPr>
          <p:cNvPr id="3" name="Content Placeholder 2">
            <a:extLst>
              <a:ext uri="{FF2B5EF4-FFF2-40B4-BE49-F238E27FC236}">
                <a16:creationId xmlns:a16="http://schemas.microsoft.com/office/drawing/2014/main" id="{1BC215F1-98EA-234D-816E-D8D61113B0C3}"/>
              </a:ext>
            </a:extLst>
          </p:cNvPr>
          <p:cNvSpPr>
            <a:spLocks noGrp="1"/>
          </p:cNvSpPr>
          <p:nvPr>
            <p:ph idx="1"/>
          </p:nvPr>
        </p:nvSpPr>
        <p:spPr>
          <a:xfrm>
            <a:off x="838200" y="1311007"/>
            <a:ext cx="10515600" cy="4865956"/>
          </a:xfrm>
        </p:spPr>
        <p:txBody>
          <a:bodyPr>
            <a:normAutofit fontScale="92500" lnSpcReduction="20000"/>
          </a:bodyPr>
          <a:lstStyle/>
          <a:p>
            <a:pPr>
              <a:lnSpc>
                <a:spcPct val="150000"/>
              </a:lnSpc>
            </a:pPr>
            <a:r>
              <a:rPr lang="en-US" sz="2400">
                <a:cs typeface="Times New Roman" panose="02020603050405020304" pitchFamily="18" charset="0"/>
              </a:rPr>
              <a:t>Joint Data Center (JDC) in collaboration with World Bank and UNHCR teams, JDC identified six countries that either:</a:t>
            </a:r>
          </a:p>
          <a:p>
            <a:pPr marL="971550" lvl="1" indent="-514350">
              <a:lnSpc>
                <a:spcPct val="150000"/>
              </a:lnSpc>
              <a:buFont typeface="+mj-lt"/>
              <a:buAutoNum type="arabicPeriod"/>
            </a:pPr>
            <a:r>
              <a:rPr lang="en-US" sz="1800">
                <a:cs typeface="Times New Roman" panose="02020603050405020304" pitchFamily="18" charset="0"/>
              </a:rPr>
              <a:t>integrate a representative sample of FDPs into the ongoing COVID19 high-frequency phone surveys that were being undertaken by the World Bank on the host populations to monitor welfare and behavioral changes during the pandemic</a:t>
            </a:r>
          </a:p>
          <a:p>
            <a:pPr marL="971550" lvl="1" indent="-514350">
              <a:lnSpc>
                <a:spcPct val="150000"/>
              </a:lnSpc>
              <a:buFont typeface="+mj-lt"/>
              <a:buAutoNum type="arabicPeriod"/>
            </a:pPr>
            <a:r>
              <a:rPr lang="en-US" sz="1800">
                <a:cs typeface="Times New Roman" panose="02020603050405020304" pitchFamily="18" charset="0"/>
              </a:rPr>
              <a:t>execute a parallel survey on the forcibly displaced alongside those national surveys </a:t>
            </a:r>
          </a:p>
          <a:p>
            <a:pPr>
              <a:lnSpc>
                <a:spcPct val="150000"/>
              </a:lnSpc>
            </a:pPr>
            <a:r>
              <a:rPr lang="en-US" sz="2400">
                <a:cs typeface="Times New Roman" panose="02020603050405020304" pitchFamily="18" charset="0"/>
              </a:rPr>
              <a:t>Beyond the JDC, </a:t>
            </a:r>
          </a:p>
          <a:p>
            <a:pPr lvl="1">
              <a:lnSpc>
                <a:spcPct val="150000"/>
              </a:lnSpc>
            </a:pPr>
            <a:r>
              <a:rPr lang="en-US" sz="2000">
                <a:cs typeface="Times New Roman" panose="02020603050405020304" pitchFamily="18" charset="0"/>
              </a:rPr>
              <a:t>UNHCR worked directly with World Bank country teams in Kenya and Uganda to build out high frequency phone surveys on displaced populations (refugees and host populations)</a:t>
            </a:r>
          </a:p>
          <a:p>
            <a:pPr lvl="1">
              <a:lnSpc>
                <a:spcPct val="150000"/>
              </a:lnSpc>
            </a:pPr>
            <a:r>
              <a:rPr lang="en-US" sz="2000">
                <a:cs typeface="Times New Roman" panose="02020603050405020304" pitchFamily="18" charset="0"/>
              </a:rPr>
              <a:t>JDC supported the analysis for data collection that was ongoing in Yemen and Bangladesh</a:t>
            </a:r>
          </a:p>
          <a:p>
            <a:pPr>
              <a:lnSpc>
                <a:spcPct val="150000"/>
              </a:lnSpc>
            </a:pPr>
            <a:endParaRPr lang="en-US" sz="2400">
              <a:cs typeface="Times New Roman" panose="02020603050405020304" pitchFamily="18" charset="0"/>
            </a:endParaRPr>
          </a:p>
          <a:p>
            <a:pPr>
              <a:lnSpc>
                <a:spcPct val="150000"/>
              </a:lnSpc>
            </a:pPr>
            <a:endParaRPr lang="en-US" sz="2400">
              <a:cs typeface="Times New Roman" panose="02020603050405020304" pitchFamily="18" charset="0"/>
            </a:endParaRPr>
          </a:p>
          <a:p>
            <a:endParaRPr lang="en-US"/>
          </a:p>
          <a:p>
            <a:endParaRPr lang="en-US"/>
          </a:p>
        </p:txBody>
      </p:sp>
    </p:spTree>
    <p:extLst>
      <p:ext uri="{BB962C8B-B14F-4D97-AF65-F5344CB8AC3E}">
        <p14:creationId xmlns:p14="http://schemas.microsoft.com/office/powerpoint/2010/main" val="400993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6ED6-71EF-4C3A-9DD1-79A0A68A7EF6}"/>
              </a:ext>
            </a:extLst>
          </p:cNvPr>
          <p:cNvSpPr>
            <a:spLocks noGrp="1"/>
          </p:cNvSpPr>
          <p:nvPr>
            <p:ph type="title"/>
          </p:nvPr>
        </p:nvSpPr>
        <p:spPr>
          <a:xfrm>
            <a:off x="838200" y="365126"/>
            <a:ext cx="10515600" cy="954108"/>
          </a:xfrm>
        </p:spPr>
        <p:txBody>
          <a:bodyPr>
            <a:normAutofit/>
          </a:bodyPr>
          <a:lstStyle/>
          <a:p>
            <a:pPr algn="ctr"/>
            <a:r>
              <a:rPr lang="en-US">
                <a:cs typeface="Arial"/>
              </a:rPr>
              <a:t>Countries and data of analysis</a:t>
            </a:r>
          </a:p>
        </p:txBody>
      </p:sp>
      <p:graphicFrame>
        <p:nvGraphicFramePr>
          <p:cNvPr id="4" name="Table 4">
            <a:extLst>
              <a:ext uri="{FF2B5EF4-FFF2-40B4-BE49-F238E27FC236}">
                <a16:creationId xmlns:a16="http://schemas.microsoft.com/office/drawing/2014/main" id="{A00CCC7E-AFE6-4274-A6B0-41607B5A521A}"/>
              </a:ext>
            </a:extLst>
          </p:cNvPr>
          <p:cNvGraphicFramePr>
            <a:graphicFrameLocks noGrp="1"/>
          </p:cNvGraphicFramePr>
          <p:nvPr>
            <p:ph idx="1"/>
            <p:extLst>
              <p:ext uri="{D42A27DB-BD31-4B8C-83A1-F6EECF244321}">
                <p14:modId xmlns:p14="http://schemas.microsoft.com/office/powerpoint/2010/main" val="2652351307"/>
              </p:ext>
            </p:extLst>
          </p:nvPr>
        </p:nvGraphicFramePr>
        <p:xfrm>
          <a:off x="914400" y="1571812"/>
          <a:ext cx="10515592" cy="3705109"/>
        </p:xfrm>
        <a:graphic>
          <a:graphicData uri="http://schemas.openxmlformats.org/drawingml/2006/table">
            <a:tbl>
              <a:tblPr firstRow="1" bandRow="1">
                <a:tableStyleId>{5C22544A-7EE6-4342-B048-85BDC9FD1C3A}</a:tableStyleId>
              </a:tblPr>
              <a:tblGrid>
                <a:gridCol w="1674564">
                  <a:extLst>
                    <a:ext uri="{9D8B030D-6E8A-4147-A177-3AD203B41FA5}">
                      <a16:colId xmlns:a16="http://schemas.microsoft.com/office/drawing/2014/main" val="1662943800"/>
                    </a:ext>
                  </a:extLst>
                </a:gridCol>
                <a:gridCol w="1189822">
                  <a:extLst>
                    <a:ext uri="{9D8B030D-6E8A-4147-A177-3AD203B41FA5}">
                      <a16:colId xmlns:a16="http://schemas.microsoft.com/office/drawing/2014/main" val="1467773854"/>
                    </a:ext>
                  </a:extLst>
                </a:gridCol>
                <a:gridCol w="7651206">
                  <a:extLst>
                    <a:ext uri="{9D8B030D-6E8A-4147-A177-3AD203B41FA5}">
                      <a16:colId xmlns:a16="http://schemas.microsoft.com/office/drawing/2014/main" val="3397410599"/>
                    </a:ext>
                  </a:extLst>
                </a:gridCol>
              </a:tblGrid>
              <a:tr h="370840">
                <a:tc>
                  <a:txBody>
                    <a:bodyPr/>
                    <a:lstStyle/>
                    <a:p>
                      <a:r>
                        <a:rPr lang="en-US"/>
                        <a:t>Country</a:t>
                      </a:r>
                    </a:p>
                  </a:txBody>
                  <a:tcPr/>
                </a:tc>
                <a:tc>
                  <a:txBody>
                    <a:bodyPr/>
                    <a:lstStyle/>
                    <a:p>
                      <a:r>
                        <a:rPr lang="en-US"/>
                        <a:t>Rounds</a:t>
                      </a:r>
                    </a:p>
                  </a:txBody>
                  <a:tcPr/>
                </a:tc>
                <a:tc>
                  <a:txBody>
                    <a:bodyPr/>
                    <a:lstStyle/>
                    <a:p>
                      <a:r>
                        <a:rPr lang="en-US"/>
                        <a:t>Population</a:t>
                      </a:r>
                    </a:p>
                  </a:txBody>
                  <a:tcPr/>
                </a:tc>
                <a:extLst>
                  <a:ext uri="{0D108BD9-81ED-4DB2-BD59-A6C34878D82A}">
                    <a16:rowId xmlns:a16="http://schemas.microsoft.com/office/drawing/2014/main" val="3988855600"/>
                  </a:ext>
                </a:extLst>
              </a:tr>
              <a:tr h="370840">
                <a:tc>
                  <a:txBody>
                    <a:bodyPr/>
                    <a:lstStyle/>
                    <a:p>
                      <a:r>
                        <a:rPr lang="en-US" b="1"/>
                        <a:t>Bangladesh </a:t>
                      </a:r>
                      <a:r>
                        <a:rPr lang="en-US" b="0"/>
                        <a:t>^</a:t>
                      </a:r>
                    </a:p>
                  </a:txBody>
                  <a:tcPr/>
                </a:tc>
                <a:tc>
                  <a:txBody>
                    <a:bodyPr/>
                    <a:lstStyle/>
                    <a:p>
                      <a:r>
                        <a:rPr lang="en-US"/>
                        <a:t>1</a:t>
                      </a:r>
                    </a:p>
                  </a:txBody>
                  <a:tcPr/>
                </a:tc>
                <a:tc>
                  <a:txBody>
                    <a:bodyPr/>
                    <a:lstStyle/>
                    <a:p>
                      <a:r>
                        <a:rPr lang="en-US"/>
                        <a:t>Refugees: Cox's Bazar camps. Host: Cox's Bazar district residents</a:t>
                      </a:r>
                    </a:p>
                  </a:txBody>
                  <a:tcPr/>
                </a:tc>
                <a:extLst>
                  <a:ext uri="{0D108BD9-81ED-4DB2-BD59-A6C34878D82A}">
                    <a16:rowId xmlns:a16="http://schemas.microsoft.com/office/drawing/2014/main" val="1231498794"/>
                  </a:ext>
                </a:extLst>
              </a:tr>
              <a:tr h="370840">
                <a:tc>
                  <a:txBody>
                    <a:bodyPr/>
                    <a:lstStyle/>
                    <a:p>
                      <a:pPr lvl="0">
                        <a:buNone/>
                      </a:pPr>
                      <a:r>
                        <a:rPr lang="en-US" b="1"/>
                        <a:t>Chad</a:t>
                      </a:r>
                    </a:p>
                  </a:txBody>
                  <a:tcPr/>
                </a:tc>
                <a:tc>
                  <a:txBody>
                    <a:bodyPr/>
                    <a:lstStyle/>
                    <a:p>
                      <a:r>
                        <a:rPr lang="en-US"/>
                        <a:t>1</a:t>
                      </a:r>
                    </a:p>
                  </a:txBody>
                  <a:tcPr/>
                </a:tc>
                <a:tc>
                  <a:txBody>
                    <a:bodyPr/>
                    <a:lstStyle/>
                    <a:p>
                      <a:r>
                        <a:rPr lang="en-US"/>
                        <a:t>Refugees: in camps. Host: national</a:t>
                      </a:r>
                    </a:p>
                  </a:txBody>
                  <a:tcPr/>
                </a:tc>
                <a:extLst>
                  <a:ext uri="{0D108BD9-81ED-4DB2-BD59-A6C34878D82A}">
                    <a16:rowId xmlns:a16="http://schemas.microsoft.com/office/drawing/2014/main" val="1365396326"/>
                  </a:ext>
                </a:extLst>
              </a:tr>
              <a:tr h="370840">
                <a:tc>
                  <a:txBody>
                    <a:bodyPr/>
                    <a:lstStyle/>
                    <a:p>
                      <a:pPr lvl="0">
                        <a:buNone/>
                      </a:pPr>
                      <a:r>
                        <a:rPr lang="en-US" b="1"/>
                        <a:t>Djibouti</a:t>
                      </a:r>
                    </a:p>
                  </a:txBody>
                  <a:tcPr/>
                </a:tc>
                <a:tc>
                  <a:txBody>
                    <a:bodyPr/>
                    <a:lstStyle/>
                    <a:p>
                      <a:r>
                        <a:rPr lang="en-US"/>
                        <a:t>1</a:t>
                      </a:r>
                    </a:p>
                  </a:txBody>
                  <a:tcPr/>
                </a:tc>
                <a:tc>
                  <a:txBody>
                    <a:bodyPr/>
                    <a:lstStyle/>
                    <a:p>
                      <a:r>
                        <a:rPr lang="en-US"/>
                        <a:t>Refugees: camps and urban non camp. Host: national</a:t>
                      </a:r>
                    </a:p>
                  </a:txBody>
                  <a:tcPr/>
                </a:tc>
                <a:extLst>
                  <a:ext uri="{0D108BD9-81ED-4DB2-BD59-A6C34878D82A}">
                    <a16:rowId xmlns:a16="http://schemas.microsoft.com/office/drawing/2014/main" val="4224507275"/>
                  </a:ext>
                </a:extLst>
              </a:tr>
              <a:tr h="370840">
                <a:tc>
                  <a:txBody>
                    <a:bodyPr/>
                    <a:lstStyle/>
                    <a:p>
                      <a:pPr lvl="0">
                        <a:buNone/>
                      </a:pPr>
                      <a:r>
                        <a:rPr lang="en-US" b="1"/>
                        <a:t>Ethiopia</a:t>
                      </a:r>
                    </a:p>
                  </a:txBody>
                  <a:tcPr/>
                </a:tc>
                <a:tc>
                  <a:txBody>
                    <a:bodyPr/>
                    <a:lstStyle/>
                    <a:p>
                      <a:r>
                        <a:rPr lang="en-US"/>
                        <a:t>2</a:t>
                      </a:r>
                    </a:p>
                  </a:txBody>
                  <a:tcPr/>
                </a:tc>
                <a:tc>
                  <a:txBody>
                    <a:bodyPr/>
                    <a:lstStyle/>
                    <a:p>
                      <a:r>
                        <a:rPr lang="en-US"/>
                        <a:t>Refugees: camps and urban non camp. Host: national</a:t>
                      </a:r>
                    </a:p>
                  </a:txBody>
                  <a:tcPr/>
                </a:tc>
                <a:extLst>
                  <a:ext uri="{0D108BD9-81ED-4DB2-BD59-A6C34878D82A}">
                    <a16:rowId xmlns:a16="http://schemas.microsoft.com/office/drawing/2014/main" val="182560777"/>
                  </a:ext>
                </a:extLst>
              </a:tr>
              <a:tr h="370840">
                <a:tc>
                  <a:txBody>
                    <a:bodyPr/>
                    <a:lstStyle/>
                    <a:p>
                      <a:r>
                        <a:rPr lang="en-US" b="1"/>
                        <a:t>Iraq </a:t>
                      </a:r>
                      <a:r>
                        <a:rPr lang="en-US" b="0"/>
                        <a:t>*</a:t>
                      </a:r>
                      <a:r>
                        <a:rPr lang="en-US" b="1"/>
                        <a:t> </a:t>
                      </a:r>
                    </a:p>
                  </a:txBody>
                  <a:tcPr/>
                </a:tc>
                <a:tc>
                  <a:txBody>
                    <a:bodyPr/>
                    <a:lstStyle/>
                    <a:p>
                      <a:r>
                        <a:rPr lang="en-US"/>
                        <a:t>4</a:t>
                      </a:r>
                    </a:p>
                  </a:txBody>
                  <a:tcPr/>
                </a:tc>
                <a:tc>
                  <a:txBody>
                    <a:bodyPr/>
                    <a:lstStyle/>
                    <a:p>
                      <a:r>
                        <a:rPr lang="en-US"/>
                        <a:t>IDPs, Returnees: KRI, North. Host: Nationals from KRI, North</a:t>
                      </a:r>
                    </a:p>
                  </a:txBody>
                  <a:tcPr/>
                </a:tc>
                <a:extLst>
                  <a:ext uri="{0D108BD9-81ED-4DB2-BD59-A6C34878D82A}">
                    <a16:rowId xmlns:a16="http://schemas.microsoft.com/office/drawing/2014/main" val="1650180226"/>
                  </a:ext>
                </a:extLst>
              </a:tr>
              <a:tr h="370840">
                <a:tc>
                  <a:txBody>
                    <a:bodyPr/>
                    <a:lstStyle/>
                    <a:p>
                      <a:r>
                        <a:rPr lang="en-US" b="1"/>
                        <a:t>Yemen</a:t>
                      </a:r>
                      <a:r>
                        <a:rPr lang="en-US" b="0"/>
                        <a:t>*^</a:t>
                      </a:r>
                    </a:p>
                  </a:txBody>
                  <a:tcPr/>
                </a:tc>
                <a:tc>
                  <a:txBody>
                    <a:bodyPr/>
                    <a:lstStyle/>
                    <a:p>
                      <a:r>
                        <a:rPr lang="en-US"/>
                        <a:t>9</a:t>
                      </a:r>
                    </a:p>
                  </a:txBody>
                  <a:tcPr/>
                </a:tc>
                <a:tc>
                  <a:txBody>
                    <a:bodyPr/>
                    <a:lstStyle/>
                    <a:p>
                      <a:r>
                        <a:rPr lang="en-US"/>
                        <a:t>IDPs: national. Host: non-IDP nationals</a:t>
                      </a:r>
                    </a:p>
                  </a:txBody>
                  <a:tcPr/>
                </a:tc>
                <a:extLst>
                  <a:ext uri="{0D108BD9-81ED-4DB2-BD59-A6C34878D82A}">
                    <a16:rowId xmlns:a16="http://schemas.microsoft.com/office/drawing/2014/main" val="225618738"/>
                  </a:ext>
                </a:extLst>
              </a:tr>
              <a:tr h="36755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22612912"/>
                  </a:ext>
                </a:extLst>
              </a:tr>
              <a:tr h="370839">
                <a:tc>
                  <a:txBody>
                    <a:bodyPr/>
                    <a:lstStyle/>
                    <a:p>
                      <a:pPr lvl="0">
                        <a:buNone/>
                      </a:pPr>
                      <a:r>
                        <a:rPr lang="en-US" i="1"/>
                        <a:t>Kenya </a:t>
                      </a:r>
                    </a:p>
                  </a:txBody>
                  <a:tcPr/>
                </a:tc>
                <a:tc>
                  <a:txBody>
                    <a:bodyPr/>
                    <a:lstStyle/>
                    <a:p>
                      <a:pPr lvl="0">
                        <a:buNone/>
                      </a:pPr>
                      <a:r>
                        <a:rPr lang="en-US"/>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Refugees: in camps. Host: national</a:t>
                      </a:r>
                    </a:p>
                  </a:txBody>
                  <a:tcPr/>
                </a:tc>
                <a:extLst>
                  <a:ext uri="{0D108BD9-81ED-4DB2-BD59-A6C34878D82A}">
                    <a16:rowId xmlns:a16="http://schemas.microsoft.com/office/drawing/2014/main" val="5823283"/>
                  </a:ext>
                </a:extLst>
              </a:tr>
              <a:tr h="370838">
                <a:tc>
                  <a:txBody>
                    <a:bodyPr/>
                    <a:lstStyle/>
                    <a:p>
                      <a:pPr lvl="0">
                        <a:buNone/>
                      </a:pPr>
                      <a:r>
                        <a:rPr lang="en-US" i="1"/>
                        <a:t>Uganda </a:t>
                      </a:r>
                      <a:endParaRPr lang="en-US" i="1" baseline="30000"/>
                    </a:p>
                  </a:txBody>
                  <a:tcPr/>
                </a:tc>
                <a:tc>
                  <a:txBody>
                    <a:bodyPr/>
                    <a:lstStyle/>
                    <a:p>
                      <a:pPr lvl="0">
                        <a:buNone/>
                      </a:pPr>
                      <a:r>
                        <a:rPr lang="en-US"/>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Refugees: in camps. Host: national</a:t>
                      </a:r>
                    </a:p>
                  </a:txBody>
                  <a:tcPr/>
                </a:tc>
                <a:extLst>
                  <a:ext uri="{0D108BD9-81ED-4DB2-BD59-A6C34878D82A}">
                    <a16:rowId xmlns:a16="http://schemas.microsoft.com/office/drawing/2014/main" val="3015074989"/>
                  </a:ext>
                </a:extLst>
              </a:tr>
            </a:tbl>
          </a:graphicData>
        </a:graphic>
      </p:graphicFrame>
      <p:sp>
        <p:nvSpPr>
          <p:cNvPr id="6" name="TextBox 5">
            <a:extLst>
              <a:ext uri="{FF2B5EF4-FFF2-40B4-BE49-F238E27FC236}">
                <a16:creationId xmlns:a16="http://schemas.microsoft.com/office/drawing/2014/main" id="{9E856614-7EA7-4E99-8594-0FC89524DBA1}"/>
              </a:ext>
            </a:extLst>
          </p:cNvPr>
          <p:cNvSpPr txBox="1"/>
          <p:nvPr/>
        </p:nvSpPr>
        <p:spPr>
          <a:xfrm>
            <a:off x="803729" y="5495017"/>
            <a:ext cx="860334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Countries with WB-UNHCR JDC support in </a:t>
            </a:r>
            <a:r>
              <a:rPr lang="en-US" sz="1400" b="1">
                <a:ea typeface="+mn-lt"/>
                <a:cs typeface="+mn-lt"/>
              </a:rPr>
              <a:t>bold</a:t>
            </a:r>
            <a:endParaRPr lang="en-US" sz="1400">
              <a:ea typeface="+mn-lt"/>
              <a:cs typeface="+mn-lt"/>
            </a:endParaRPr>
          </a:p>
          <a:p>
            <a:r>
              <a:rPr lang="en-US" sz="1400">
                <a:ea typeface="+mn-lt"/>
                <a:cs typeface="+mn-lt"/>
              </a:rPr>
              <a:t>Countries with direct UNHCR/WB collaboration in </a:t>
            </a:r>
            <a:r>
              <a:rPr lang="en-US" sz="1400" i="1">
                <a:ea typeface="+mn-lt"/>
                <a:cs typeface="+mn-lt"/>
              </a:rPr>
              <a:t>italics</a:t>
            </a:r>
            <a:endParaRPr lang="en-US"/>
          </a:p>
          <a:p>
            <a:r>
              <a:rPr lang="en-US" sz="1400"/>
              <a:t>^ JDC support for data analysis </a:t>
            </a:r>
            <a:endParaRPr lang="en-US"/>
          </a:p>
          <a:p>
            <a:r>
              <a:rPr lang="en-US" sz="1400"/>
              <a:t>* Data collection in partnership with WFP. </a:t>
            </a:r>
            <a:endParaRPr lang="en-US">
              <a:cs typeface="Calibri"/>
            </a:endParaRPr>
          </a:p>
        </p:txBody>
      </p:sp>
    </p:spTree>
    <p:extLst>
      <p:ext uri="{BB962C8B-B14F-4D97-AF65-F5344CB8AC3E}">
        <p14:creationId xmlns:p14="http://schemas.microsoft.com/office/powerpoint/2010/main" val="355895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10;&#10;Description automatically generated">
            <a:extLst>
              <a:ext uri="{FF2B5EF4-FFF2-40B4-BE49-F238E27FC236}">
                <a16:creationId xmlns:a16="http://schemas.microsoft.com/office/drawing/2014/main" id="{5F37D0AD-8CA5-2446-AC1B-4104B9A75955}"/>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474133"/>
            <a:ext cx="9448800" cy="5909733"/>
          </a:xfrm>
          <a:prstGeom prst="rect">
            <a:avLst/>
          </a:prstGeom>
        </p:spPr>
      </p:pic>
    </p:spTree>
    <p:extLst>
      <p:ext uri="{BB962C8B-B14F-4D97-AF65-F5344CB8AC3E}">
        <p14:creationId xmlns:p14="http://schemas.microsoft.com/office/powerpoint/2010/main" val="2172340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Timeline&#10;&#10;Description automatically generated">
            <a:extLst>
              <a:ext uri="{FF2B5EF4-FFF2-40B4-BE49-F238E27FC236}">
                <a16:creationId xmlns:a16="http://schemas.microsoft.com/office/drawing/2014/main" id="{6FFBD402-5EAF-EA49-A1B3-C91B10F2CB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2838" y="1077118"/>
            <a:ext cx="11166324" cy="47037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FCC9DA-C32E-034E-8678-789ED048C8A6}"/>
              </a:ext>
            </a:extLst>
          </p:cNvPr>
          <p:cNvSpPr txBox="1"/>
          <p:nvPr/>
        </p:nvSpPr>
        <p:spPr>
          <a:xfrm>
            <a:off x="1041400" y="369232"/>
            <a:ext cx="10109200" cy="646331"/>
          </a:xfrm>
          <a:prstGeom prst="rect">
            <a:avLst/>
          </a:prstGeom>
          <a:noFill/>
        </p:spPr>
        <p:txBody>
          <a:bodyPr wrap="square" rtlCol="0">
            <a:spAutoFit/>
          </a:bodyPr>
          <a:lstStyle/>
          <a:p>
            <a:r>
              <a:rPr lang="en-US" sz="3600">
                <a:solidFill>
                  <a:schemeClr val="accent1"/>
                </a:solidFill>
                <a:latin typeface="+mj-lt"/>
                <a:ea typeface="+mj-ea"/>
                <a:cs typeface="Times New Roman" panose="02020603050405020304" pitchFamily="18" charset="0"/>
              </a:rPr>
              <a:t>Timeline of the High Frequency Phone Surveys</a:t>
            </a:r>
          </a:p>
        </p:txBody>
      </p:sp>
      <p:sp>
        <p:nvSpPr>
          <p:cNvPr id="5" name="TextBox 4">
            <a:extLst>
              <a:ext uri="{FF2B5EF4-FFF2-40B4-BE49-F238E27FC236}">
                <a16:creationId xmlns:a16="http://schemas.microsoft.com/office/drawing/2014/main" id="{44344E0F-3674-A94B-8E5A-00D22DD9CDE4}"/>
              </a:ext>
            </a:extLst>
          </p:cNvPr>
          <p:cNvSpPr txBox="1"/>
          <p:nvPr/>
        </p:nvSpPr>
        <p:spPr>
          <a:xfrm>
            <a:off x="512837" y="5780881"/>
            <a:ext cx="11035695" cy="369332"/>
          </a:xfrm>
          <a:prstGeom prst="rect">
            <a:avLst/>
          </a:prstGeom>
          <a:noFill/>
        </p:spPr>
        <p:txBody>
          <a:bodyPr wrap="square" rtlCol="0">
            <a:spAutoFit/>
          </a:bodyPr>
          <a:lstStyle/>
          <a:p>
            <a:pPr algn="ctr"/>
            <a:r>
              <a:rPr lang="en-US" b="1">
                <a:latin typeface="+mj-lt"/>
                <a:cs typeface="Times New Roman" panose="02020603050405020304" pitchFamily="18" charset="0"/>
              </a:rPr>
              <a:t>Data collection rounds were not simultaneous or uniform across countries</a:t>
            </a:r>
          </a:p>
        </p:txBody>
      </p:sp>
    </p:spTree>
    <p:extLst>
      <p:ext uri="{BB962C8B-B14F-4D97-AF65-F5344CB8AC3E}">
        <p14:creationId xmlns:p14="http://schemas.microsoft.com/office/powerpoint/2010/main" val="3488649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5673-7201-0B4B-9CFA-33F715A1BBE1}"/>
              </a:ext>
            </a:extLst>
          </p:cNvPr>
          <p:cNvSpPr>
            <a:spLocks noGrp="1"/>
          </p:cNvSpPr>
          <p:nvPr>
            <p:ph type="title"/>
          </p:nvPr>
        </p:nvSpPr>
        <p:spPr>
          <a:xfrm>
            <a:off x="838200" y="365126"/>
            <a:ext cx="10515600" cy="1067068"/>
          </a:xfrm>
        </p:spPr>
        <p:txBody>
          <a:bodyPr>
            <a:normAutofit/>
          </a:bodyPr>
          <a:lstStyle/>
          <a:p>
            <a:pPr algn="ctr"/>
            <a:r>
              <a:rPr lang="en-US" sz="4000">
                <a:cs typeface="Times New Roman" panose="02020603050405020304" pitchFamily="18" charset="0"/>
              </a:rPr>
              <a:t>What are High Frequency Phone Surveys?</a:t>
            </a:r>
            <a:endParaRPr lang="en-US" sz="4000"/>
          </a:p>
        </p:txBody>
      </p:sp>
      <p:sp>
        <p:nvSpPr>
          <p:cNvPr id="3" name="Content Placeholder 2">
            <a:extLst>
              <a:ext uri="{FF2B5EF4-FFF2-40B4-BE49-F238E27FC236}">
                <a16:creationId xmlns:a16="http://schemas.microsoft.com/office/drawing/2014/main" id="{75542776-03E3-0A41-AB84-CA33A82A2B65}"/>
              </a:ext>
            </a:extLst>
          </p:cNvPr>
          <p:cNvSpPr>
            <a:spLocks noGrp="1"/>
          </p:cNvSpPr>
          <p:nvPr>
            <p:ph idx="1"/>
          </p:nvPr>
        </p:nvSpPr>
        <p:spPr>
          <a:xfrm>
            <a:off x="6316132" y="1311009"/>
            <a:ext cx="5037667" cy="4527931"/>
          </a:xfrm>
        </p:spPr>
        <p:style>
          <a:lnRef idx="2">
            <a:schemeClr val="dk1"/>
          </a:lnRef>
          <a:fillRef idx="1">
            <a:schemeClr val="lt1"/>
          </a:fillRef>
          <a:effectRef idx="0">
            <a:schemeClr val="dk1"/>
          </a:effectRef>
          <a:fontRef idx="minor">
            <a:schemeClr val="dk1"/>
          </a:fontRef>
        </p:style>
        <p:txBody>
          <a:bodyPr>
            <a:normAutofit/>
          </a:bodyPr>
          <a:lstStyle/>
          <a:p>
            <a:pPr>
              <a:lnSpc>
                <a:spcPct val="150000"/>
              </a:lnSpc>
              <a:buFont typeface="Arial"/>
              <a:buChar char="•"/>
            </a:pPr>
            <a:r>
              <a:rPr lang="en-US" sz="2200">
                <a:solidFill>
                  <a:schemeClr val="tx2"/>
                </a:solidFill>
                <a:latin typeface="+mj-lt"/>
                <a:cs typeface="Times New Roman" panose="02020603050405020304" pitchFamily="18" charset="0"/>
              </a:rPr>
              <a:t>The results presented here are descriptive rather than causal. </a:t>
            </a:r>
          </a:p>
          <a:p>
            <a:pPr>
              <a:lnSpc>
                <a:spcPct val="150000"/>
              </a:lnSpc>
              <a:buFont typeface="Arial"/>
              <a:buChar char="•"/>
            </a:pPr>
            <a:r>
              <a:rPr lang="en-US" sz="2200">
                <a:solidFill>
                  <a:schemeClr val="tx2"/>
                </a:solidFill>
                <a:latin typeface="+mj-lt"/>
                <a:cs typeface="Times New Roman" panose="02020603050405020304" pitchFamily="18" charset="0"/>
              </a:rPr>
              <a:t>Data have not been harmonized between countries &gt;  direct quantitative comparisons between countries’ statistics cannot be made.</a:t>
            </a:r>
          </a:p>
          <a:p>
            <a:pPr>
              <a:lnSpc>
                <a:spcPct val="150000"/>
              </a:lnSpc>
              <a:buFont typeface="Arial"/>
              <a:buChar char="•"/>
            </a:pPr>
            <a:r>
              <a:rPr lang="en-US" sz="2200">
                <a:solidFill>
                  <a:schemeClr val="tx2"/>
                </a:solidFill>
                <a:latin typeface="+mj-lt"/>
                <a:cs typeface="Times New Roman" panose="02020603050405020304" pitchFamily="18" charset="0"/>
              </a:rPr>
              <a:t>Results presented here are both interim and preliminary in nature. </a:t>
            </a:r>
          </a:p>
        </p:txBody>
      </p:sp>
      <p:sp>
        <p:nvSpPr>
          <p:cNvPr id="4" name="Content Placeholder 2">
            <a:extLst>
              <a:ext uri="{FF2B5EF4-FFF2-40B4-BE49-F238E27FC236}">
                <a16:creationId xmlns:a16="http://schemas.microsoft.com/office/drawing/2014/main" id="{3CA8C8BE-4C0F-9247-AFA5-271ABC00F0D0}"/>
              </a:ext>
            </a:extLst>
          </p:cNvPr>
          <p:cNvSpPr txBox="1">
            <a:spLocks/>
          </p:cNvSpPr>
          <p:nvPr/>
        </p:nvSpPr>
        <p:spPr>
          <a:xfrm>
            <a:off x="1058333" y="1311009"/>
            <a:ext cx="5037667" cy="452793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buFont typeface="Arial"/>
              <a:buChar char="•"/>
            </a:pPr>
            <a:r>
              <a:rPr lang="en-US">
                <a:solidFill>
                  <a:schemeClr val="tx2"/>
                </a:solidFill>
                <a:latin typeface="+mj-lt"/>
                <a:cs typeface="Times New Roman" panose="02020603050405020304" pitchFamily="18" charset="0"/>
              </a:rPr>
              <a:t>Shorter survey (typically 30 minutes for each round)</a:t>
            </a:r>
          </a:p>
          <a:p>
            <a:pPr>
              <a:lnSpc>
                <a:spcPct val="150000"/>
              </a:lnSpc>
              <a:buClr>
                <a:schemeClr val="accent1"/>
              </a:buClr>
              <a:buFont typeface="Arial"/>
              <a:buChar char="•"/>
            </a:pPr>
            <a:r>
              <a:rPr lang="en-US">
                <a:solidFill>
                  <a:schemeClr val="tx2"/>
                </a:solidFill>
                <a:latin typeface="+mj-lt"/>
                <a:cs typeface="Times New Roman" panose="02020603050405020304" pitchFamily="18" charset="0"/>
              </a:rPr>
              <a:t>Conducted repeated times (typically on the same sample)</a:t>
            </a:r>
          </a:p>
          <a:p>
            <a:pPr>
              <a:lnSpc>
                <a:spcPct val="150000"/>
              </a:lnSpc>
              <a:buClr>
                <a:schemeClr val="accent1"/>
              </a:buClr>
              <a:buFont typeface="Arial"/>
              <a:buChar char="•"/>
            </a:pPr>
            <a:r>
              <a:rPr lang="en-US">
                <a:solidFill>
                  <a:schemeClr val="tx2"/>
                </a:solidFill>
                <a:latin typeface="+mj-lt"/>
                <a:cs typeface="Times New Roman" panose="02020603050405020304" pitchFamily="18" charset="0"/>
              </a:rPr>
              <a:t>Main survey instrument: mobile phone</a:t>
            </a:r>
          </a:p>
          <a:p>
            <a:pPr>
              <a:lnSpc>
                <a:spcPct val="150000"/>
              </a:lnSpc>
              <a:buClr>
                <a:schemeClr val="accent1"/>
              </a:buClr>
              <a:buFont typeface="Arial"/>
              <a:buChar char="•"/>
            </a:pPr>
            <a:r>
              <a:rPr lang="en-US">
                <a:solidFill>
                  <a:schemeClr val="tx2"/>
                </a:solidFill>
                <a:latin typeface="+mj-lt"/>
                <a:cs typeface="Times New Roman" panose="02020603050405020304" pitchFamily="18" charset="0"/>
              </a:rPr>
              <a:t>Based on population with access to telephone and connectivity </a:t>
            </a:r>
          </a:p>
          <a:p>
            <a:pPr>
              <a:lnSpc>
                <a:spcPct val="150000"/>
              </a:lnSpc>
              <a:buClr>
                <a:schemeClr val="accent1"/>
              </a:buClr>
              <a:buFont typeface="Arial"/>
              <a:buChar char="•"/>
            </a:pPr>
            <a:r>
              <a:rPr lang="en-US">
                <a:solidFill>
                  <a:schemeClr val="tx2"/>
                </a:solidFill>
                <a:latin typeface="+mj-lt"/>
                <a:cs typeface="Times New Roman" panose="02020603050405020304" pitchFamily="18" charset="0"/>
              </a:rPr>
              <a:t>Phone survey results must also be adjusted to overcome sampling and selection bias.</a:t>
            </a:r>
          </a:p>
        </p:txBody>
      </p:sp>
    </p:spTree>
    <p:extLst>
      <p:ext uri="{BB962C8B-B14F-4D97-AF65-F5344CB8AC3E}">
        <p14:creationId xmlns:p14="http://schemas.microsoft.com/office/powerpoint/2010/main" val="114923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ECDB-F3BD-1C44-A002-6598796A017B}"/>
              </a:ext>
            </a:extLst>
          </p:cNvPr>
          <p:cNvSpPr>
            <a:spLocks noGrp="1"/>
          </p:cNvSpPr>
          <p:nvPr>
            <p:ph type="title"/>
          </p:nvPr>
        </p:nvSpPr>
        <p:spPr>
          <a:xfrm>
            <a:off x="838198" y="175045"/>
            <a:ext cx="10515600" cy="1011983"/>
          </a:xfrm>
        </p:spPr>
        <p:txBody>
          <a:bodyPr>
            <a:normAutofit/>
          </a:bodyPr>
          <a:lstStyle/>
          <a:p>
            <a:pPr algn="ctr"/>
            <a:r>
              <a:rPr lang="en-US" sz="4000">
                <a:cs typeface="Times New Roman" panose="02020603050405020304" pitchFamily="18" charset="0"/>
              </a:rPr>
              <a:t>Why High Frequency Phone Surveys?</a:t>
            </a:r>
            <a:endParaRPr lang="en-US" sz="4000"/>
          </a:p>
        </p:txBody>
      </p:sp>
      <p:sp>
        <p:nvSpPr>
          <p:cNvPr id="3" name="Content Placeholder 2">
            <a:extLst>
              <a:ext uri="{FF2B5EF4-FFF2-40B4-BE49-F238E27FC236}">
                <a16:creationId xmlns:a16="http://schemas.microsoft.com/office/drawing/2014/main" id="{AA801DFB-6054-2E4C-A270-1800BA535923}"/>
              </a:ext>
            </a:extLst>
          </p:cNvPr>
          <p:cNvSpPr>
            <a:spLocks noGrp="1"/>
          </p:cNvSpPr>
          <p:nvPr>
            <p:ph idx="1"/>
          </p:nvPr>
        </p:nvSpPr>
        <p:spPr>
          <a:xfrm>
            <a:off x="561861" y="1277957"/>
            <a:ext cx="10791938" cy="4979624"/>
          </a:xfrm>
          <a:ln>
            <a:solidFill>
              <a:schemeClr val="bg1"/>
            </a:solidFill>
          </a:ln>
        </p:spPr>
        <p:txBody>
          <a:bodyPr>
            <a:normAutofit fontScale="92500" lnSpcReduction="10000"/>
          </a:bodyPr>
          <a:lstStyle/>
          <a:p>
            <a:pPr lvl="1">
              <a:lnSpc>
                <a:spcPct val="150000"/>
              </a:lnSpc>
            </a:pPr>
            <a:r>
              <a:rPr lang="en-US">
                <a:cs typeface="Times New Roman" panose="02020603050405020304" pitchFamily="18" charset="0"/>
              </a:rPr>
              <a:t>Provide a viable complementary tool when face-to-face interviews are not possible (during a pandemic/outbreak)</a:t>
            </a:r>
          </a:p>
          <a:p>
            <a:pPr lvl="1">
              <a:lnSpc>
                <a:spcPct val="150000"/>
              </a:lnSpc>
            </a:pPr>
            <a:r>
              <a:rPr lang="en-US">
                <a:cs typeface="Times New Roman" panose="02020603050405020304" pitchFamily="18" charset="0"/>
              </a:rPr>
              <a:t>Affordable and easy to implement</a:t>
            </a:r>
          </a:p>
          <a:p>
            <a:pPr lvl="1">
              <a:lnSpc>
                <a:spcPct val="150000"/>
              </a:lnSpc>
            </a:pPr>
            <a:r>
              <a:rPr lang="en-US">
                <a:cs typeface="Times New Roman" panose="02020603050405020304" pitchFamily="18" charset="0"/>
              </a:rPr>
              <a:t>Help target hard to reach populations (due to location or security issues)</a:t>
            </a:r>
          </a:p>
          <a:p>
            <a:pPr lvl="1">
              <a:lnSpc>
                <a:spcPct val="150000"/>
              </a:lnSpc>
            </a:pPr>
            <a:r>
              <a:rPr lang="en-US">
                <a:cs typeface="Times New Roman" panose="02020603050405020304" pitchFamily="18" charset="0"/>
              </a:rPr>
              <a:t>Can be used as a monitoring tool</a:t>
            </a:r>
          </a:p>
          <a:p>
            <a:pPr lvl="1">
              <a:lnSpc>
                <a:spcPct val="150000"/>
              </a:lnSpc>
            </a:pPr>
            <a:r>
              <a:rPr lang="en-US">
                <a:cs typeface="Times New Roman" panose="02020603050405020304" pitchFamily="18" charset="0"/>
              </a:rPr>
              <a:t>Enable collection of multiple components over </a:t>
            </a:r>
            <a:r>
              <a:rPr lang="en-US" err="1">
                <a:cs typeface="Times New Roman" panose="02020603050405020304" pitchFamily="18" charset="0"/>
              </a:rPr>
              <a:t>timeas</a:t>
            </a:r>
            <a:r>
              <a:rPr lang="en-US">
                <a:cs typeface="Times New Roman" panose="02020603050405020304" pitchFamily="18" charset="0"/>
              </a:rPr>
              <a:t> modules can be rolled in (and others out) over rounds</a:t>
            </a:r>
          </a:p>
          <a:p>
            <a:pPr lvl="1">
              <a:lnSpc>
                <a:spcPct val="150000"/>
              </a:lnSpc>
            </a:pPr>
            <a:r>
              <a:rPr lang="en-US">
                <a:cs typeface="Times New Roman" panose="02020603050405020304" pitchFamily="18" charset="0"/>
              </a:rPr>
              <a:t>Demonstrate an ability to collect important timely data</a:t>
            </a:r>
          </a:p>
          <a:p>
            <a:pPr lvl="1">
              <a:lnSpc>
                <a:spcPct val="150000"/>
              </a:lnSpc>
            </a:pPr>
            <a:r>
              <a:rPr lang="en-US">
                <a:cs typeface="Times New Roman" panose="02020603050405020304" pitchFamily="18" charset="0"/>
              </a:rPr>
              <a:t>Samples robust and representative of FDP populations that have phones </a:t>
            </a:r>
          </a:p>
          <a:p>
            <a:endParaRPr lang="en-US"/>
          </a:p>
        </p:txBody>
      </p:sp>
    </p:spTree>
    <p:extLst>
      <p:ext uri="{BB962C8B-B14F-4D97-AF65-F5344CB8AC3E}">
        <p14:creationId xmlns:p14="http://schemas.microsoft.com/office/powerpoint/2010/main" val="1025676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3980D-A264-6E46-BC5B-7B9A0026D8A3}"/>
              </a:ext>
            </a:extLst>
          </p:cNvPr>
          <p:cNvSpPr>
            <a:spLocks noGrp="1"/>
          </p:cNvSpPr>
          <p:nvPr>
            <p:ph type="title"/>
          </p:nvPr>
        </p:nvSpPr>
        <p:spPr>
          <a:xfrm>
            <a:off x="838200" y="365126"/>
            <a:ext cx="10515600" cy="886058"/>
          </a:xfrm>
        </p:spPr>
        <p:txBody>
          <a:bodyPr>
            <a:normAutofit/>
          </a:bodyPr>
          <a:lstStyle/>
          <a:p>
            <a:pPr algn="ctr"/>
            <a:r>
              <a:rPr lang="en-US" sz="4000">
                <a:cs typeface="Times New Roman" panose="02020603050405020304" pitchFamily="18" charset="0"/>
              </a:rPr>
              <a:t>Results from the HFPS: Labor Income (1)</a:t>
            </a:r>
          </a:p>
        </p:txBody>
      </p:sp>
      <p:graphicFrame>
        <p:nvGraphicFramePr>
          <p:cNvPr id="5" name="Content Placeholder 4">
            <a:extLst>
              <a:ext uri="{FF2B5EF4-FFF2-40B4-BE49-F238E27FC236}">
                <a16:creationId xmlns:a16="http://schemas.microsoft.com/office/drawing/2014/main" id="{0D10E763-E5DC-D443-96C2-32D2958E0910}"/>
              </a:ext>
            </a:extLst>
          </p:cNvPr>
          <p:cNvGraphicFramePr>
            <a:graphicFrameLocks noGrp="1"/>
          </p:cNvGraphicFramePr>
          <p:nvPr>
            <p:ph idx="1"/>
            <p:extLst>
              <p:ext uri="{D42A27DB-BD31-4B8C-83A1-F6EECF244321}">
                <p14:modId xmlns:p14="http://schemas.microsoft.com/office/powerpoint/2010/main" val="515322767"/>
              </p:ext>
            </p:extLst>
          </p:nvPr>
        </p:nvGraphicFramePr>
        <p:xfrm>
          <a:off x="994833" y="1251184"/>
          <a:ext cx="10515600" cy="1075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10CD6B6-E485-B24D-AE32-98EAFC6BA4EF}"/>
              </a:ext>
            </a:extLst>
          </p:cNvPr>
          <p:cNvSpPr txBox="1"/>
          <p:nvPr/>
        </p:nvSpPr>
        <p:spPr>
          <a:xfrm>
            <a:off x="994833" y="2658623"/>
            <a:ext cx="10202333" cy="4339650"/>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2000">
                <a:cs typeface="Times New Roman"/>
              </a:rPr>
              <a:t>Displaced populations experienced employment losses, rate of which was often equivalent to or greater than losses experienced by host populations </a:t>
            </a:r>
            <a:endParaRPr lang="en-US" sz="2000">
              <a:cs typeface="Times New Roman" panose="02020603050405020304" pitchFamily="18" charset="0"/>
            </a:endParaRPr>
          </a:p>
          <a:p>
            <a:pPr marL="285750" indent="-285750">
              <a:lnSpc>
                <a:spcPct val="150000"/>
              </a:lnSpc>
              <a:buFont typeface="Arial" panose="020B0604020202020204" pitchFamily="34" charset="0"/>
              <a:buChar char="•"/>
            </a:pPr>
            <a:r>
              <a:rPr lang="en-US" sz="2000">
                <a:cs typeface="Times New Roman"/>
              </a:rPr>
              <a:t>Data indicate that refugees in the contexts analyzed are most often employed in sectors vulnerable to socioeconomic shocks (e.g. informal sector or as casual laborers) </a:t>
            </a:r>
            <a:endParaRPr lang="en-US" sz="2000">
              <a:cs typeface="Times New Roman" panose="02020603050405020304" pitchFamily="18" charset="0"/>
            </a:endParaRPr>
          </a:p>
          <a:p>
            <a:pPr marL="285750" indent="-285750">
              <a:lnSpc>
                <a:spcPct val="150000"/>
              </a:lnSpc>
              <a:buFont typeface="Arial" panose="020B0604020202020204" pitchFamily="34" charset="0"/>
              <a:buChar char="•"/>
            </a:pPr>
            <a:r>
              <a:rPr lang="en-US" sz="2000">
                <a:cs typeface="Times New Roman"/>
              </a:rPr>
              <a:t>As governments ease lockdown measures, signs of labor market recovery are often slow and heterogeneous across countries and within countries across time for both hosts and the displaced populations</a:t>
            </a:r>
            <a:endParaRPr lang="en-US" sz="2000">
              <a:cs typeface="Times New Roman" panose="02020603050405020304" pitchFamily="18" charset="0"/>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820676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0CCB-882B-6345-B7C2-FE49C90CF28C}"/>
              </a:ext>
            </a:extLst>
          </p:cNvPr>
          <p:cNvSpPr>
            <a:spLocks noGrp="1"/>
          </p:cNvSpPr>
          <p:nvPr>
            <p:ph type="title"/>
          </p:nvPr>
        </p:nvSpPr>
        <p:spPr>
          <a:xfrm>
            <a:off x="838200" y="365126"/>
            <a:ext cx="10515600" cy="1045034"/>
          </a:xfrm>
        </p:spPr>
        <p:txBody>
          <a:bodyPr/>
          <a:lstStyle/>
          <a:p>
            <a:pPr algn="ctr"/>
            <a:r>
              <a:rPr lang="en-US">
                <a:latin typeface="+mn-lt"/>
                <a:cs typeface="Times New Roman" panose="02020603050405020304" pitchFamily="18" charset="0"/>
              </a:rPr>
              <a:t>Labor income</a:t>
            </a:r>
          </a:p>
        </p:txBody>
      </p:sp>
      <p:sp>
        <p:nvSpPr>
          <p:cNvPr id="3" name="Content Placeholder 2">
            <a:extLst>
              <a:ext uri="{FF2B5EF4-FFF2-40B4-BE49-F238E27FC236}">
                <a16:creationId xmlns:a16="http://schemas.microsoft.com/office/drawing/2014/main" id="{518793CD-674A-CC4C-B79B-56BF6EFC8FA6}"/>
              </a:ext>
            </a:extLst>
          </p:cNvPr>
          <p:cNvSpPr>
            <a:spLocks noGrp="1"/>
          </p:cNvSpPr>
          <p:nvPr>
            <p:ph idx="1"/>
          </p:nvPr>
        </p:nvSpPr>
        <p:spPr>
          <a:xfrm>
            <a:off x="7349068" y="1509311"/>
            <a:ext cx="4339828" cy="4667652"/>
          </a:xfrm>
        </p:spPr>
        <p:txBody>
          <a:bodyPr>
            <a:normAutofit fontScale="77500" lnSpcReduction="20000"/>
          </a:bodyPr>
          <a:lstStyle/>
          <a:p>
            <a:pPr>
              <a:lnSpc>
                <a:spcPct val="170000"/>
              </a:lnSpc>
            </a:pPr>
            <a:r>
              <a:rPr lang="en-US" sz="2400">
                <a:cs typeface="Times New Roman" panose="02020603050405020304" pitchFamily="18" charset="0"/>
              </a:rPr>
              <a:t>Employment outcomes were different for camped and non-camped FDPs</a:t>
            </a:r>
          </a:p>
          <a:p>
            <a:pPr lvl="1">
              <a:lnSpc>
                <a:spcPct val="170000"/>
              </a:lnSpc>
            </a:pPr>
            <a:r>
              <a:rPr lang="en-US" sz="2100">
                <a:cs typeface="Times New Roman" panose="02020603050405020304" pitchFamily="18" charset="0"/>
              </a:rPr>
              <a:t>Iraq: camp IDPs experienced significantly higher levels of unemployment than their non-camped counterparts </a:t>
            </a:r>
          </a:p>
          <a:p>
            <a:pPr lvl="1">
              <a:lnSpc>
                <a:spcPct val="170000"/>
              </a:lnSpc>
            </a:pPr>
            <a:r>
              <a:rPr lang="en-US" sz="2100">
                <a:cs typeface="Times New Roman" panose="02020603050405020304" pitchFamily="18" charset="0"/>
              </a:rPr>
              <a:t>Djibouti: In February 2021, 68 percent of urban refugees were working while only 49 percent of village refugees had the same status </a:t>
            </a:r>
          </a:p>
        </p:txBody>
      </p:sp>
      <p:graphicFrame>
        <p:nvGraphicFramePr>
          <p:cNvPr id="4" name="Chart 3">
            <a:extLst>
              <a:ext uri="{FF2B5EF4-FFF2-40B4-BE49-F238E27FC236}">
                <a16:creationId xmlns:a16="http://schemas.microsoft.com/office/drawing/2014/main" id="{0819839C-3365-412A-944D-B742FA544E19}"/>
              </a:ext>
            </a:extLst>
          </p:cNvPr>
          <p:cNvGraphicFramePr>
            <a:graphicFrameLocks/>
          </p:cNvGraphicFramePr>
          <p:nvPr>
            <p:extLst>
              <p:ext uri="{D42A27DB-BD31-4B8C-83A1-F6EECF244321}">
                <p14:modId xmlns:p14="http://schemas.microsoft.com/office/powerpoint/2010/main" val="4282209583"/>
              </p:ext>
            </p:extLst>
          </p:nvPr>
        </p:nvGraphicFramePr>
        <p:xfrm>
          <a:off x="749147" y="1870215"/>
          <a:ext cx="6127903" cy="413397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02F1DFD-5A5A-6E41-B711-255F7FBFEF62}"/>
              </a:ext>
            </a:extLst>
          </p:cNvPr>
          <p:cNvSpPr txBox="1"/>
          <p:nvPr/>
        </p:nvSpPr>
        <p:spPr>
          <a:xfrm>
            <a:off x="1151466" y="1285440"/>
            <a:ext cx="5884333" cy="584775"/>
          </a:xfrm>
          <a:prstGeom prst="rect">
            <a:avLst/>
          </a:prstGeom>
          <a:noFill/>
        </p:spPr>
        <p:txBody>
          <a:bodyPr wrap="square" lIns="91440" tIns="45720" rIns="91440" bIns="45720" rtlCol="0" anchor="t">
            <a:spAutoFit/>
          </a:bodyPr>
          <a:lstStyle/>
          <a:p>
            <a:pPr algn="ctr"/>
            <a:r>
              <a:rPr lang="en-US" sz="1400" b="1">
                <a:cs typeface="Times New Roman" panose="02020603050405020304" pitchFamily="18" charset="0"/>
              </a:rPr>
              <a:t>Camp IDP, Non-Camp IDP and Host unemployment in Iraq </a:t>
            </a:r>
          </a:p>
          <a:p>
            <a:endParaRPr lang="en-US"/>
          </a:p>
        </p:txBody>
      </p:sp>
    </p:spTree>
    <p:extLst>
      <p:ext uri="{BB962C8B-B14F-4D97-AF65-F5344CB8AC3E}">
        <p14:creationId xmlns:p14="http://schemas.microsoft.com/office/powerpoint/2010/main" val="349282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DC30-0CA9-0B45-8DC1-588355CB2BC9}"/>
              </a:ext>
            </a:extLst>
          </p:cNvPr>
          <p:cNvSpPr>
            <a:spLocks noGrp="1"/>
          </p:cNvSpPr>
          <p:nvPr>
            <p:ph type="title"/>
          </p:nvPr>
        </p:nvSpPr>
        <p:spPr>
          <a:xfrm>
            <a:off x="838200" y="365125"/>
            <a:ext cx="4087761" cy="5811838"/>
          </a:xfrm>
        </p:spPr>
        <p:txBody>
          <a:bodyPr>
            <a:normAutofit/>
          </a:bodyPr>
          <a:lstStyle/>
          <a:p>
            <a:r>
              <a:rPr lang="en-US">
                <a:ea typeface="Lato" panose="020F0502020204030203" pitchFamily="34" charset="0"/>
                <a:cs typeface="Lato" panose="020F0502020204030203" pitchFamily="34" charset="0"/>
              </a:rPr>
              <a:t>Purpose of the second working paper: </a:t>
            </a:r>
          </a:p>
        </p:txBody>
      </p:sp>
      <p:sp>
        <p:nvSpPr>
          <p:cNvPr id="3" name="Content Placeholder 2">
            <a:extLst>
              <a:ext uri="{FF2B5EF4-FFF2-40B4-BE49-F238E27FC236}">
                <a16:creationId xmlns:a16="http://schemas.microsoft.com/office/drawing/2014/main" id="{42DEC7F4-77F3-FF47-91EF-C90F10729353}"/>
              </a:ext>
            </a:extLst>
          </p:cNvPr>
          <p:cNvSpPr>
            <a:spLocks noGrp="1"/>
          </p:cNvSpPr>
          <p:nvPr>
            <p:ph idx="1"/>
          </p:nvPr>
        </p:nvSpPr>
        <p:spPr>
          <a:xfrm>
            <a:off x="5810864" y="870155"/>
            <a:ext cx="5542935" cy="5306808"/>
          </a:xfrm>
        </p:spPr>
        <p:txBody>
          <a:bodyPr>
            <a:normAutofit fontScale="85000" lnSpcReduction="20000"/>
          </a:bodyPr>
          <a:lstStyle/>
          <a:p>
            <a:pPr>
              <a:lnSpc>
                <a:spcPct val="150000"/>
              </a:lnSpc>
            </a:pPr>
            <a:r>
              <a:rPr lang="en-US">
                <a:latin typeface="+mj-lt"/>
                <a:ea typeface="Lato" panose="020F0502020204030203" pitchFamily="34" charset="0"/>
                <a:cs typeface="Lato" panose="020F0502020204030203" pitchFamily="34" charset="0"/>
              </a:rPr>
              <a:t>Taking stock of emerging data and evidence on the socioeconomic experience of FDPs during the pandemic</a:t>
            </a:r>
          </a:p>
          <a:p>
            <a:pPr>
              <a:lnSpc>
                <a:spcPct val="150000"/>
              </a:lnSpc>
            </a:pPr>
            <a:r>
              <a:rPr lang="en-US">
                <a:latin typeface="+mj-lt"/>
                <a:ea typeface="Lato" panose="020F0502020204030203" pitchFamily="34" charset="0"/>
                <a:cs typeface="Lato" panose="020F0502020204030203" pitchFamily="34" charset="0"/>
              </a:rPr>
              <a:t>Presenting interim data from high-frequency phone surveys</a:t>
            </a:r>
          </a:p>
          <a:p>
            <a:pPr>
              <a:lnSpc>
                <a:spcPct val="150000"/>
              </a:lnSpc>
            </a:pPr>
            <a:r>
              <a:rPr lang="en-US">
                <a:latin typeface="+mj-lt"/>
                <a:ea typeface="Lato" panose="020F0502020204030203" pitchFamily="34" charset="0"/>
                <a:cs typeface="Lato" panose="020F0502020204030203" pitchFamily="34" charset="0"/>
              </a:rPr>
              <a:t>Connecting, where possible, the evidence from the high-frequency phone surveys to policy responses to the pandemic</a:t>
            </a:r>
          </a:p>
          <a:p>
            <a:endParaRPr lang="en-US">
              <a:latin typeface="+mj-lt"/>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08109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2BEA-1203-474B-B8AC-9C9AAE49137D}"/>
              </a:ext>
            </a:extLst>
          </p:cNvPr>
          <p:cNvSpPr>
            <a:spLocks noGrp="1"/>
          </p:cNvSpPr>
          <p:nvPr>
            <p:ph type="title"/>
          </p:nvPr>
        </p:nvSpPr>
        <p:spPr>
          <a:xfrm>
            <a:off x="838200" y="365126"/>
            <a:ext cx="10515600" cy="923848"/>
          </a:xfrm>
        </p:spPr>
        <p:txBody>
          <a:bodyPr/>
          <a:lstStyle/>
          <a:p>
            <a:pPr algn="ctr"/>
            <a:r>
              <a:rPr lang="en-US">
                <a:latin typeface="+mn-lt"/>
                <a:cs typeface="Times New Roman" panose="02020603050405020304" pitchFamily="18" charset="0"/>
              </a:rPr>
              <a:t>Non-labor income</a:t>
            </a:r>
          </a:p>
        </p:txBody>
      </p:sp>
      <p:sp>
        <p:nvSpPr>
          <p:cNvPr id="4" name="Content Placeholder 2">
            <a:extLst>
              <a:ext uri="{FF2B5EF4-FFF2-40B4-BE49-F238E27FC236}">
                <a16:creationId xmlns:a16="http://schemas.microsoft.com/office/drawing/2014/main" id="{45AA9D18-8D54-1645-A7C0-57A1FA2829A8}"/>
              </a:ext>
            </a:extLst>
          </p:cNvPr>
          <p:cNvSpPr>
            <a:spLocks noGrp="1"/>
          </p:cNvSpPr>
          <p:nvPr>
            <p:ph idx="1"/>
          </p:nvPr>
        </p:nvSpPr>
        <p:spPr>
          <a:xfrm>
            <a:off x="6902244" y="1604961"/>
            <a:ext cx="4451555" cy="4428781"/>
          </a:xfrm>
        </p:spPr>
        <p:txBody>
          <a:bodyPr vert="horz" lIns="91440" tIns="45720" rIns="91440" bIns="45720" rtlCol="0" anchor="t">
            <a:normAutofit fontScale="85000" lnSpcReduction="10000"/>
          </a:bodyPr>
          <a:lstStyle/>
          <a:p>
            <a:pPr>
              <a:lnSpc>
                <a:spcPct val="150000"/>
              </a:lnSpc>
            </a:pPr>
            <a:r>
              <a:rPr lang="en-US" sz="2200">
                <a:ea typeface="+mn-lt"/>
                <a:cs typeface="Times New Roman" panose="02020603050405020304" pitchFamily="18" charset="0"/>
              </a:rPr>
              <a:t>Remittances and humanitarian assistance were most prominent sources of non-labor income</a:t>
            </a:r>
            <a:endParaRPr lang="en-US" sz="2200">
              <a:cs typeface="Times New Roman" panose="02020603050405020304" pitchFamily="18" charset="0"/>
            </a:endParaRPr>
          </a:p>
          <a:p>
            <a:pPr>
              <a:lnSpc>
                <a:spcPct val="150000"/>
              </a:lnSpc>
            </a:pPr>
            <a:r>
              <a:rPr lang="en-US" sz="2200">
                <a:cs typeface="Times New Roman" panose="02020603050405020304" pitchFamily="18" charset="0"/>
              </a:rPr>
              <a:t>Displaced populations were often far more likely to rely on non-labor income than hosts </a:t>
            </a:r>
          </a:p>
          <a:p>
            <a:pPr>
              <a:lnSpc>
                <a:spcPct val="150000"/>
              </a:lnSpc>
            </a:pPr>
            <a:r>
              <a:rPr lang="en-US" sz="2200">
                <a:cs typeface="Times New Roman" panose="02020603050405020304" pitchFamily="18" charset="0"/>
              </a:rPr>
              <a:t>While some countries saw those sources decrease, reductions were more heterogeneous than anticipated</a:t>
            </a:r>
          </a:p>
          <a:p>
            <a:endParaRPr lang="en-US">
              <a:cs typeface="Calibri"/>
            </a:endParaRPr>
          </a:p>
          <a:p>
            <a:endParaRPr lang="en-US"/>
          </a:p>
          <a:p>
            <a:endParaRPr lang="en-US"/>
          </a:p>
          <a:p>
            <a:endParaRPr lang="en-US"/>
          </a:p>
        </p:txBody>
      </p:sp>
      <p:graphicFrame>
        <p:nvGraphicFramePr>
          <p:cNvPr id="5" name="Chart 4">
            <a:extLst>
              <a:ext uri="{FF2B5EF4-FFF2-40B4-BE49-F238E27FC236}">
                <a16:creationId xmlns:a16="http://schemas.microsoft.com/office/drawing/2014/main" id="{99B93091-D686-6445-8E73-4821322085B1}"/>
              </a:ext>
            </a:extLst>
          </p:cNvPr>
          <p:cNvGraphicFramePr/>
          <p:nvPr>
            <p:extLst>
              <p:ext uri="{D42A27DB-BD31-4B8C-83A1-F6EECF244321}">
                <p14:modId xmlns:p14="http://schemas.microsoft.com/office/powerpoint/2010/main" val="1187651191"/>
              </p:ext>
            </p:extLst>
          </p:nvPr>
        </p:nvGraphicFramePr>
        <p:xfrm>
          <a:off x="1168400" y="1916935"/>
          <a:ext cx="5386636" cy="442878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A8584DD-4405-C24F-8E15-5E0198643EF6}"/>
              </a:ext>
            </a:extLst>
          </p:cNvPr>
          <p:cNvSpPr txBox="1"/>
          <p:nvPr/>
        </p:nvSpPr>
        <p:spPr>
          <a:xfrm>
            <a:off x="1117600" y="1310567"/>
            <a:ext cx="4978400" cy="584775"/>
          </a:xfrm>
          <a:prstGeom prst="rect">
            <a:avLst/>
          </a:prstGeom>
          <a:noFill/>
        </p:spPr>
        <p:txBody>
          <a:bodyPr wrap="square" rtlCol="0">
            <a:spAutoFit/>
          </a:bodyPr>
          <a:lstStyle/>
          <a:p>
            <a:pPr algn="ctr"/>
            <a:r>
              <a:rPr lang="en-US" sz="1400" b="1">
                <a:cs typeface="Times New Roman" panose="02020603050405020304" pitchFamily="18" charset="0"/>
              </a:rPr>
              <a:t>Households reporting income by source in Djibouti</a:t>
            </a:r>
          </a:p>
          <a:p>
            <a:endParaRPr lang="en-US"/>
          </a:p>
        </p:txBody>
      </p:sp>
    </p:spTree>
    <p:extLst>
      <p:ext uri="{BB962C8B-B14F-4D97-AF65-F5344CB8AC3E}">
        <p14:creationId xmlns:p14="http://schemas.microsoft.com/office/powerpoint/2010/main" val="2048243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01E8-3548-4E4A-AFED-6F5D43953637}"/>
              </a:ext>
            </a:extLst>
          </p:cNvPr>
          <p:cNvSpPr>
            <a:spLocks noGrp="1"/>
          </p:cNvSpPr>
          <p:nvPr>
            <p:ph type="title"/>
          </p:nvPr>
        </p:nvSpPr>
        <p:spPr/>
        <p:txBody>
          <a:bodyPr/>
          <a:lstStyle/>
          <a:p>
            <a:pPr algn="ctr"/>
            <a:r>
              <a:rPr lang="en-US">
                <a:latin typeface="+mn-lt"/>
                <a:cs typeface="Times New Roman" panose="02020603050405020304" pitchFamily="18" charset="0"/>
              </a:rPr>
              <a:t>Non-labor income</a:t>
            </a:r>
          </a:p>
        </p:txBody>
      </p:sp>
      <p:sp>
        <p:nvSpPr>
          <p:cNvPr id="3" name="Content Placeholder 2">
            <a:extLst>
              <a:ext uri="{FF2B5EF4-FFF2-40B4-BE49-F238E27FC236}">
                <a16:creationId xmlns:a16="http://schemas.microsoft.com/office/drawing/2014/main" id="{675D557D-BC8A-784D-8A44-AE3BC115CDC8}"/>
              </a:ext>
            </a:extLst>
          </p:cNvPr>
          <p:cNvSpPr>
            <a:spLocks noGrp="1"/>
          </p:cNvSpPr>
          <p:nvPr>
            <p:ph idx="1"/>
          </p:nvPr>
        </p:nvSpPr>
        <p:spPr>
          <a:xfrm>
            <a:off x="6309360" y="1825625"/>
            <a:ext cx="5044440" cy="3474508"/>
          </a:xfrm>
        </p:spPr>
        <p:txBody>
          <a:bodyPr vert="horz" lIns="91440" tIns="45720" rIns="91440" bIns="45720" rtlCol="0" anchor="t">
            <a:normAutofit/>
          </a:bodyPr>
          <a:lstStyle/>
          <a:p>
            <a:endParaRPr lang="en-US">
              <a:cs typeface="Calibri"/>
            </a:endParaRPr>
          </a:p>
          <a:p>
            <a:endParaRPr lang="en-US"/>
          </a:p>
          <a:p>
            <a:endParaRPr lang="en-US"/>
          </a:p>
          <a:p>
            <a:endParaRPr lang="en-US"/>
          </a:p>
        </p:txBody>
      </p:sp>
      <p:graphicFrame>
        <p:nvGraphicFramePr>
          <p:cNvPr id="4" name="Chart 3">
            <a:extLst>
              <a:ext uri="{FF2B5EF4-FFF2-40B4-BE49-F238E27FC236}">
                <a16:creationId xmlns:a16="http://schemas.microsoft.com/office/drawing/2014/main" id="{5EA7AAA4-2E4E-9A44-A259-D04115A145AE}"/>
              </a:ext>
            </a:extLst>
          </p:cNvPr>
          <p:cNvGraphicFramePr/>
          <p:nvPr>
            <p:extLst>
              <p:ext uri="{D42A27DB-BD31-4B8C-83A1-F6EECF244321}">
                <p14:modId xmlns:p14="http://schemas.microsoft.com/office/powerpoint/2010/main" val="2810605850"/>
              </p:ext>
            </p:extLst>
          </p:nvPr>
        </p:nvGraphicFramePr>
        <p:xfrm>
          <a:off x="488726" y="2027929"/>
          <a:ext cx="5820634" cy="432880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9EA1D8B-9FAB-B04E-A3CE-2A7B4F6DD1B8}"/>
              </a:ext>
            </a:extLst>
          </p:cNvPr>
          <p:cNvSpPr txBox="1"/>
          <p:nvPr/>
        </p:nvSpPr>
        <p:spPr>
          <a:xfrm>
            <a:off x="655042" y="1504709"/>
            <a:ext cx="5391574" cy="523220"/>
          </a:xfrm>
          <a:prstGeom prst="rect">
            <a:avLst/>
          </a:prstGeom>
          <a:noFill/>
        </p:spPr>
        <p:txBody>
          <a:bodyPr wrap="square" rtlCol="0">
            <a:spAutoFit/>
          </a:bodyPr>
          <a:lstStyle/>
          <a:p>
            <a:pPr algn="ctr"/>
            <a:r>
              <a:rPr lang="en-US" sz="1400" b="1">
                <a:cs typeface="Times New Roman" panose="02020603050405020304" pitchFamily="18" charset="0"/>
              </a:rPr>
              <a:t>Share of Returnees, Host, and IDP households that received public distribution system transfers in Iraq </a:t>
            </a:r>
          </a:p>
        </p:txBody>
      </p:sp>
      <p:sp>
        <p:nvSpPr>
          <p:cNvPr id="6" name="TextBox 5">
            <a:extLst>
              <a:ext uri="{FF2B5EF4-FFF2-40B4-BE49-F238E27FC236}">
                <a16:creationId xmlns:a16="http://schemas.microsoft.com/office/drawing/2014/main" id="{D30B705C-55A8-C646-9540-AAF4FEB57FBB}"/>
              </a:ext>
            </a:extLst>
          </p:cNvPr>
          <p:cNvSpPr txBox="1"/>
          <p:nvPr/>
        </p:nvSpPr>
        <p:spPr>
          <a:xfrm>
            <a:off x="6916994" y="1504709"/>
            <a:ext cx="4262283" cy="46705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700" b="1" i="1">
                <a:cs typeface="Times New Roman" panose="02020603050405020304" pitchFamily="18" charset="0"/>
              </a:rPr>
              <a:t>Ethiopia: </a:t>
            </a:r>
            <a:r>
              <a:rPr lang="en-US" sz="1700">
                <a:cs typeface="Times New Roman" panose="02020603050405020304" pitchFamily="18" charset="0"/>
              </a:rPr>
              <a:t>one-third refugee households received assistance between the outbreak of the pandemic in March and October 2020 </a:t>
            </a:r>
          </a:p>
          <a:p>
            <a:pPr marL="285750" indent="-285750">
              <a:lnSpc>
                <a:spcPct val="150000"/>
              </a:lnSpc>
              <a:buFont typeface="Arial" panose="020B0604020202020204" pitchFamily="34" charset="0"/>
              <a:buChar char="•"/>
            </a:pPr>
            <a:r>
              <a:rPr lang="en-US" sz="1700" b="1" i="1">
                <a:cs typeface="Times New Roman" panose="02020603050405020304" pitchFamily="18" charset="0"/>
              </a:rPr>
              <a:t>Uganda: </a:t>
            </a:r>
            <a:r>
              <a:rPr lang="en-US" sz="1700">
                <a:cs typeface="Times New Roman" panose="02020603050405020304" pitchFamily="18" charset="0"/>
              </a:rPr>
              <a:t>humanitarian assistance continued to be the main source of income for refugees </a:t>
            </a:r>
          </a:p>
          <a:p>
            <a:pPr marL="285750" indent="-285750">
              <a:lnSpc>
                <a:spcPct val="150000"/>
              </a:lnSpc>
              <a:buFont typeface="Arial" panose="020B0604020202020204" pitchFamily="34" charset="0"/>
              <a:buChar char="•"/>
            </a:pPr>
            <a:r>
              <a:rPr lang="en-US" sz="1700" b="1" i="1">
                <a:cs typeface="Times New Roman" panose="02020603050405020304" pitchFamily="18" charset="0"/>
              </a:rPr>
              <a:t>Chad:  </a:t>
            </a:r>
            <a:r>
              <a:rPr lang="en-US" sz="1700">
                <a:cs typeface="Times New Roman" panose="02020603050405020304" pitchFamily="18" charset="0"/>
              </a:rPr>
              <a:t>59 percent of host households and 69 percent of refugee households experienced a decrease in transfers and assistance by early 2021</a:t>
            </a:r>
          </a:p>
          <a:p>
            <a:endParaRPr lang="en-US" sz="1700"/>
          </a:p>
        </p:txBody>
      </p:sp>
    </p:spTree>
    <p:extLst>
      <p:ext uri="{BB962C8B-B14F-4D97-AF65-F5344CB8AC3E}">
        <p14:creationId xmlns:p14="http://schemas.microsoft.com/office/powerpoint/2010/main" val="4127293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5F9B-89C6-5148-82F6-264C1B61AA77}"/>
              </a:ext>
            </a:extLst>
          </p:cNvPr>
          <p:cNvSpPr>
            <a:spLocks noGrp="1"/>
          </p:cNvSpPr>
          <p:nvPr>
            <p:ph type="title"/>
          </p:nvPr>
        </p:nvSpPr>
        <p:spPr>
          <a:xfrm>
            <a:off x="838199" y="365125"/>
            <a:ext cx="10762561" cy="1325563"/>
          </a:xfrm>
        </p:spPr>
        <p:txBody>
          <a:bodyPr>
            <a:normAutofit/>
          </a:bodyPr>
          <a:lstStyle/>
          <a:p>
            <a:r>
              <a:rPr lang="en-US" sz="4000"/>
              <a:t>Living conditions: Health, food security, and education</a:t>
            </a:r>
          </a:p>
        </p:txBody>
      </p:sp>
      <p:graphicFrame>
        <p:nvGraphicFramePr>
          <p:cNvPr id="4" name="Content Placeholder 3">
            <a:extLst>
              <a:ext uri="{FF2B5EF4-FFF2-40B4-BE49-F238E27FC236}">
                <a16:creationId xmlns:a16="http://schemas.microsoft.com/office/drawing/2014/main" id="{B21ED86D-9CF3-B545-99A0-12BE0190FAB0}"/>
              </a:ext>
            </a:extLst>
          </p:cNvPr>
          <p:cNvGraphicFramePr>
            <a:graphicFrameLocks noGrp="1"/>
          </p:cNvGraphicFramePr>
          <p:nvPr>
            <p:ph idx="1"/>
            <p:extLst>
              <p:ext uri="{D42A27DB-BD31-4B8C-83A1-F6EECF244321}">
                <p14:modId xmlns:p14="http://schemas.microsoft.com/office/powerpoint/2010/main" val="21267889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970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ED78-EF23-0A43-91A9-D7CB92B10ABE}"/>
              </a:ext>
            </a:extLst>
          </p:cNvPr>
          <p:cNvSpPr>
            <a:spLocks noGrp="1"/>
          </p:cNvSpPr>
          <p:nvPr>
            <p:ph type="title"/>
          </p:nvPr>
        </p:nvSpPr>
        <p:spPr>
          <a:xfrm>
            <a:off x="838200" y="365125"/>
            <a:ext cx="10515600" cy="1056051"/>
          </a:xfrm>
        </p:spPr>
        <p:txBody>
          <a:bodyPr/>
          <a:lstStyle/>
          <a:p>
            <a:pPr algn="ctr"/>
            <a:r>
              <a:rPr lang="en-US">
                <a:latin typeface="+mn-lt"/>
                <a:cs typeface="Times New Roman" panose="02020603050405020304" pitchFamily="18" charset="0"/>
              </a:rPr>
              <a:t>Human capital</a:t>
            </a:r>
          </a:p>
        </p:txBody>
      </p:sp>
      <p:sp>
        <p:nvSpPr>
          <p:cNvPr id="3" name="Content Placeholder 2">
            <a:extLst>
              <a:ext uri="{FF2B5EF4-FFF2-40B4-BE49-F238E27FC236}">
                <a16:creationId xmlns:a16="http://schemas.microsoft.com/office/drawing/2014/main" id="{A809EE11-8ABC-424E-BD02-2C73D9099F58}"/>
              </a:ext>
            </a:extLst>
          </p:cNvPr>
          <p:cNvSpPr>
            <a:spLocks noGrp="1"/>
          </p:cNvSpPr>
          <p:nvPr>
            <p:ph idx="1"/>
          </p:nvPr>
        </p:nvSpPr>
        <p:spPr>
          <a:xfrm>
            <a:off x="838200" y="1421176"/>
            <a:ext cx="10515600" cy="4755787"/>
          </a:xfrm>
        </p:spPr>
        <p:txBody>
          <a:bodyPr>
            <a:normAutofit/>
          </a:bodyPr>
          <a:lstStyle/>
          <a:p>
            <a:pPr>
              <a:lnSpc>
                <a:spcPct val="150000"/>
              </a:lnSpc>
            </a:pPr>
            <a:r>
              <a:rPr lang="en-US" sz="2400">
                <a:cs typeface="Times New Roman" panose="02020603050405020304" pitchFamily="18" charset="0"/>
              </a:rPr>
              <a:t>As a direct result of COVID-19-induced shocks, and as a result of coping mechanisms necessitated by income loss, living standards among FDPs are declined </a:t>
            </a:r>
          </a:p>
          <a:p>
            <a:pPr>
              <a:lnSpc>
                <a:spcPct val="150000"/>
              </a:lnSpc>
            </a:pPr>
            <a:r>
              <a:rPr lang="en-US" sz="2400">
                <a:cs typeface="Times New Roman" panose="02020603050405020304" pitchFamily="18" charset="0"/>
              </a:rPr>
              <a:t>By impeding access to food, education and healthcare, the pandemic may have long-lasting consequences on human capital formation </a:t>
            </a:r>
          </a:p>
          <a:p>
            <a:pPr>
              <a:lnSpc>
                <a:spcPct val="150000"/>
              </a:lnSpc>
            </a:pPr>
            <a:r>
              <a:rPr lang="en-US" sz="2400">
                <a:cs typeface="Times New Roman" panose="02020603050405020304" pitchFamily="18" charset="0"/>
              </a:rPr>
              <a:t>Even as lockdown measures and restrictions are lifted, and schools reopen access to the above necessities has yet to reach pre-pandemic levels </a:t>
            </a:r>
          </a:p>
          <a:p>
            <a:endParaRPr lang="en-US"/>
          </a:p>
          <a:p>
            <a:endParaRPr lang="en-US"/>
          </a:p>
        </p:txBody>
      </p:sp>
    </p:spTree>
    <p:extLst>
      <p:ext uri="{BB962C8B-B14F-4D97-AF65-F5344CB8AC3E}">
        <p14:creationId xmlns:p14="http://schemas.microsoft.com/office/powerpoint/2010/main" val="690730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65334-8B63-8B49-B408-1DA8A39F1F6A}"/>
              </a:ext>
            </a:extLst>
          </p:cNvPr>
          <p:cNvSpPr>
            <a:spLocks noGrp="1"/>
          </p:cNvSpPr>
          <p:nvPr>
            <p:ph type="title"/>
          </p:nvPr>
        </p:nvSpPr>
        <p:spPr/>
        <p:txBody>
          <a:bodyPr/>
          <a:lstStyle/>
          <a:p>
            <a:pPr algn="ctr"/>
            <a:r>
              <a:rPr lang="en-US">
                <a:latin typeface="+mn-lt"/>
                <a:cs typeface="Times New Roman" panose="02020603050405020304" pitchFamily="18" charset="0"/>
              </a:rPr>
              <a:t>Healthcare access</a:t>
            </a:r>
          </a:p>
        </p:txBody>
      </p:sp>
      <p:sp>
        <p:nvSpPr>
          <p:cNvPr id="3" name="Content Placeholder 2">
            <a:extLst>
              <a:ext uri="{FF2B5EF4-FFF2-40B4-BE49-F238E27FC236}">
                <a16:creationId xmlns:a16="http://schemas.microsoft.com/office/drawing/2014/main" id="{A7F8687E-CE2C-5848-9924-6CE2612B3C78}"/>
              </a:ext>
            </a:extLst>
          </p:cNvPr>
          <p:cNvSpPr>
            <a:spLocks noGrp="1"/>
          </p:cNvSpPr>
          <p:nvPr>
            <p:ph idx="1"/>
          </p:nvPr>
        </p:nvSpPr>
        <p:spPr/>
        <p:txBody>
          <a:bodyPr>
            <a:normAutofit fontScale="85000" lnSpcReduction="20000"/>
          </a:bodyPr>
          <a:lstStyle/>
          <a:p>
            <a:pPr>
              <a:lnSpc>
                <a:spcPct val="150000"/>
              </a:lnSpc>
            </a:pPr>
            <a:r>
              <a:rPr lang="en-US">
                <a:cs typeface="Times New Roman" panose="02020603050405020304" pitchFamily="18" charset="0"/>
              </a:rPr>
              <a:t>The inability to access health care during the pandemic is a public health concern. As with so many dimensions of well-being, the pandemic has been disruptive to progress in health care access</a:t>
            </a:r>
          </a:p>
          <a:p>
            <a:pPr>
              <a:lnSpc>
                <a:spcPct val="150000"/>
              </a:lnSpc>
            </a:pPr>
            <a:r>
              <a:rPr lang="en-US">
                <a:cs typeface="Times New Roman" panose="02020603050405020304" pitchFamily="18" charset="0"/>
              </a:rPr>
              <a:t>FDPs’ lack of financial resources was reported as a consistent barrier to accessing medical treatment in Chad, Djibouti, Ethiopia </a:t>
            </a:r>
          </a:p>
          <a:p>
            <a:pPr>
              <a:lnSpc>
                <a:spcPct val="150000"/>
              </a:lnSpc>
            </a:pPr>
            <a:r>
              <a:rPr lang="en-US">
                <a:cs typeface="Times New Roman" panose="02020603050405020304" pitchFamily="18" charset="0"/>
              </a:rPr>
              <a:t>Mental health is a critical component of overall wellbeing. In Uganda: 54 percent of refugees reported depression—a level 10 times higher than for host households </a:t>
            </a:r>
          </a:p>
        </p:txBody>
      </p:sp>
    </p:spTree>
    <p:extLst>
      <p:ext uri="{BB962C8B-B14F-4D97-AF65-F5344CB8AC3E}">
        <p14:creationId xmlns:p14="http://schemas.microsoft.com/office/powerpoint/2010/main" val="2694151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58AD-6EB2-1340-A2F3-6B820BF0DE00}"/>
              </a:ext>
            </a:extLst>
          </p:cNvPr>
          <p:cNvSpPr>
            <a:spLocks noGrp="1"/>
          </p:cNvSpPr>
          <p:nvPr>
            <p:ph type="title"/>
          </p:nvPr>
        </p:nvSpPr>
        <p:spPr>
          <a:xfrm>
            <a:off x="838200" y="365125"/>
            <a:ext cx="10515600" cy="1237833"/>
          </a:xfrm>
        </p:spPr>
        <p:txBody>
          <a:bodyPr/>
          <a:lstStyle/>
          <a:p>
            <a:pPr algn="ctr"/>
            <a:r>
              <a:rPr lang="en-US">
                <a:latin typeface="+mn-lt"/>
                <a:cs typeface="Times New Roman" panose="02020603050405020304" pitchFamily="18" charset="0"/>
              </a:rPr>
              <a:t>Healthcare access</a:t>
            </a:r>
          </a:p>
        </p:txBody>
      </p:sp>
      <p:sp>
        <p:nvSpPr>
          <p:cNvPr id="3" name="Content Placeholder 2">
            <a:extLst>
              <a:ext uri="{FF2B5EF4-FFF2-40B4-BE49-F238E27FC236}">
                <a16:creationId xmlns:a16="http://schemas.microsoft.com/office/drawing/2014/main" id="{6D5CEBAA-B2A0-C44D-9FC0-D3A6CA8426A6}"/>
              </a:ext>
            </a:extLst>
          </p:cNvPr>
          <p:cNvSpPr>
            <a:spLocks noGrp="1"/>
          </p:cNvSpPr>
          <p:nvPr>
            <p:ph idx="1"/>
          </p:nvPr>
        </p:nvSpPr>
        <p:spPr>
          <a:xfrm>
            <a:off x="6096000" y="1825625"/>
            <a:ext cx="5257800" cy="4351338"/>
          </a:xfrm>
        </p:spPr>
        <p:txBody>
          <a:bodyPr>
            <a:normAutofit fontScale="70000" lnSpcReduction="20000"/>
          </a:bodyPr>
          <a:lstStyle/>
          <a:p>
            <a:pPr algn="just">
              <a:lnSpc>
                <a:spcPct val="170000"/>
              </a:lnSpc>
            </a:pPr>
            <a:r>
              <a:rPr lang="en-US">
                <a:cs typeface="Times New Roman" panose="02020603050405020304" pitchFamily="18" charset="0"/>
              </a:rPr>
              <a:t>The surveys showed that although trajectories of improving or deteriorating access to medical care differ from country to country, displaced households typically faced greater challenges than their hosts when looking to access medical care </a:t>
            </a:r>
          </a:p>
          <a:p>
            <a:pPr algn="just">
              <a:lnSpc>
                <a:spcPct val="170000"/>
              </a:lnSpc>
            </a:pPr>
            <a:r>
              <a:rPr lang="en-US">
                <a:cs typeface="Times New Roman" panose="02020603050405020304" pitchFamily="18" charset="0"/>
              </a:rPr>
              <a:t>In some instances (Uganda, Yemen) health access among FDPs follows a similar track to that of hosts</a:t>
            </a:r>
          </a:p>
        </p:txBody>
      </p:sp>
      <p:graphicFrame>
        <p:nvGraphicFramePr>
          <p:cNvPr id="4" name="Chart 3">
            <a:extLst>
              <a:ext uri="{FF2B5EF4-FFF2-40B4-BE49-F238E27FC236}">
                <a16:creationId xmlns:a16="http://schemas.microsoft.com/office/drawing/2014/main" id="{1F12AD67-7D66-044A-A9DA-51172AB63EFD}"/>
              </a:ext>
            </a:extLst>
          </p:cNvPr>
          <p:cNvGraphicFramePr/>
          <p:nvPr>
            <p:extLst>
              <p:ext uri="{D42A27DB-BD31-4B8C-83A1-F6EECF244321}">
                <p14:modId xmlns:p14="http://schemas.microsoft.com/office/powerpoint/2010/main" val="4205661705"/>
              </p:ext>
            </p:extLst>
          </p:nvPr>
        </p:nvGraphicFramePr>
        <p:xfrm>
          <a:off x="364490" y="2694623"/>
          <a:ext cx="5731510" cy="34823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F82D55F-4BA9-CB45-B072-7E0E7EA0BA20}"/>
              </a:ext>
            </a:extLst>
          </p:cNvPr>
          <p:cNvSpPr txBox="1"/>
          <p:nvPr/>
        </p:nvSpPr>
        <p:spPr>
          <a:xfrm>
            <a:off x="694267" y="1825625"/>
            <a:ext cx="5249333" cy="646331"/>
          </a:xfrm>
          <a:prstGeom prst="rect">
            <a:avLst/>
          </a:prstGeom>
          <a:noFill/>
        </p:spPr>
        <p:txBody>
          <a:bodyPr wrap="square" rtlCol="0">
            <a:spAutoFit/>
          </a:bodyPr>
          <a:lstStyle/>
          <a:p>
            <a:pPr algn="ctr"/>
            <a:r>
              <a:rPr lang="en-US" b="1">
                <a:cs typeface="Times New Roman" panose="02020603050405020304" pitchFamily="18" charset="0"/>
              </a:rPr>
              <a:t>Share of respondents with poor access to health care in Yemen </a:t>
            </a:r>
          </a:p>
        </p:txBody>
      </p:sp>
    </p:spTree>
    <p:extLst>
      <p:ext uri="{BB962C8B-B14F-4D97-AF65-F5344CB8AC3E}">
        <p14:creationId xmlns:p14="http://schemas.microsoft.com/office/powerpoint/2010/main" val="1507595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7A3C-CCD5-3F4E-B8AB-43D95A493DBD}"/>
              </a:ext>
            </a:extLst>
          </p:cNvPr>
          <p:cNvSpPr>
            <a:spLocks noGrp="1"/>
          </p:cNvSpPr>
          <p:nvPr>
            <p:ph type="title"/>
          </p:nvPr>
        </p:nvSpPr>
        <p:spPr/>
        <p:txBody>
          <a:bodyPr/>
          <a:lstStyle/>
          <a:p>
            <a:pPr algn="ctr"/>
            <a:r>
              <a:rPr lang="en-US">
                <a:latin typeface="+mn-lt"/>
                <a:cs typeface="Times New Roman" panose="02020603050405020304" pitchFamily="18" charset="0"/>
              </a:rPr>
              <a:t>Food insecurity</a:t>
            </a:r>
          </a:p>
        </p:txBody>
      </p:sp>
      <p:sp>
        <p:nvSpPr>
          <p:cNvPr id="3" name="Content Placeholder 2">
            <a:extLst>
              <a:ext uri="{FF2B5EF4-FFF2-40B4-BE49-F238E27FC236}">
                <a16:creationId xmlns:a16="http://schemas.microsoft.com/office/drawing/2014/main" id="{A561AD7E-1B28-6545-B35D-A87568AB820B}"/>
              </a:ext>
            </a:extLst>
          </p:cNvPr>
          <p:cNvSpPr>
            <a:spLocks noGrp="1"/>
          </p:cNvSpPr>
          <p:nvPr>
            <p:ph idx="1"/>
          </p:nvPr>
        </p:nvSpPr>
        <p:spPr>
          <a:xfrm>
            <a:off x="5864012" y="1825625"/>
            <a:ext cx="5489787" cy="4351338"/>
          </a:xfrm>
        </p:spPr>
        <p:txBody>
          <a:bodyPr>
            <a:normAutofit fontScale="62500" lnSpcReduction="20000"/>
          </a:bodyPr>
          <a:lstStyle/>
          <a:p>
            <a:pPr>
              <a:lnSpc>
                <a:spcPct val="160000"/>
              </a:lnSpc>
            </a:pPr>
            <a:r>
              <a:rPr lang="en-US" sz="2400">
                <a:cs typeface="Times New Roman" panose="02020603050405020304" pitchFamily="18" charset="0"/>
              </a:rPr>
              <a:t>In times of economic stress, vulnerable groups may adopt coping strategies that result in reduced food security</a:t>
            </a:r>
          </a:p>
          <a:p>
            <a:pPr>
              <a:lnSpc>
                <a:spcPct val="160000"/>
              </a:lnSpc>
            </a:pPr>
            <a:r>
              <a:rPr lang="en-US" sz="2400">
                <a:cs typeface="Times New Roman" panose="02020603050405020304" pitchFamily="18" charset="0"/>
              </a:rPr>
              <a:t> Access to food and food security were prominent concerns for both FDP and host households, though it was generally worse for displaced households</a:t>
            </a:r>
          </a:p>
          <a:p>
            <a:pPr>
              <a:lnSpc>
                <a:spcPct val="160000"/>
              </a:lnSpc>
            </a:pPr>
            <a:r>
              <a:rPr lang="en-US" sz="2400">
                <a:cs typeface="Times New Roman" panose="02020603050405020304" pitchFamily="18" charset="0"/>
              </a:rPr>
              <a:t>Access to food heterogenous within FDP groups. In Djibouti, urban – based refugees are more likely to be food insecure than village-based refugees or urban hosts and children from households with a female breadwinner for both the urban host and the refugee samples </a:t>
            </a:r>
          </a:p>
        </p:txBody>
      </p:sp>
      <p:graphicFrame>
        <p:nvGraphicFramePr>
          <p:cNvPr id="4" name="Chart 3">
            <a:extLst>
              <a:ext uri="{FF2B5EF4-FFF2-40B4-BE49-F238E27FC236}">
                <a16:creationId xmlns:a16="http://schemas.microsoft.com/office/drawing/2014/main" id="{068E5343-41D0-DB41-B0A9-9AA64A152437}"/>
              </a:ext>
            </a:extLst>
          </p:cNvPr>
          <p:cNvGraphicFramePr/>
          <p:nvPr>
            <p:extLst>
              <p:ext uri="{D42A27DB-BD31-4B8C-83A1-F6EECF244321}">
                <p14:modId xmlns:p14="http://schemas.microsoft.com/office/powerpoint/2010/main" val="3678499065"/>
              </p:ext>
            </p:extLst>
          </p:nvPr>
        </p:nvGraphicFramePr>
        <p:xfrm>
          <a:off x="469053" y="2269475"/>
          <a:ext cx="5394960" cy="357368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49ABD22-72E0-1C46-AF34-D0E88E656B01}"/>
              </a:ext>
            </a:extLst>
          </p:cNvPr>
          <p:cNvSpPr txBox="1"/>
          <p:nvPr/>
        </p:nvSpPr>
        <p:spPr>
          <a:xfrm>
            <a:off x="722671" y="1825625"/>
            <a:ext cx="4793226" cy="584775"/>
          </a:xfrm>
          <a:prstGeom prst="rect">
            <a:avLst/>
          </a:prstGeom>
          <a:noFill/>
        </p:spPr>
        <p:txBody>
          <a:bodyPr wrap="square" rtlCol="0">
            <a:spAutoFit/>
          </a:bodyPr>
          <a:lstStyle/>
          <a:p>
            <a:pPr algn="ctr"/>
            <a:r>
              <a:rPr lang="en-US" sz="1400" b="1">
                <a:cs typeface="Times New Roman" panose="02020603050405020304" pitchFamily="18" charset="0"/>
              </a:rPr>
              <a:t>Food Insecurity in Chad, January-February 2020</a:t>
            </a:r>
          </a:p>
          <a:p>
            <a:endParaRPr lang="en-US"/>
          </a:p>
        </p:txBody>
      </p:sp>
    </p:spTree>
    <p:extLst>
      <p:ext uri="{BB962C8B-B14F-4D97-AF65-F5344CB8AC3E}">
        <p14:creationId xmlns:p14="http://schemas.microsoft.com/office/powerpoint/2010/main" val="3550001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4CEC5-A963-EF48-9FDE-44FA9CEEE9A8}"/>
              </a:ext>
            </a:extLst>
          </p:cNvPr>
          <p:cNvSpPr>
            <a:spLocks noGrp="1"/>
          </p:cNvSpPr>
          <p:nvPr>
            <p:ph type="title"/>
          </p:nvPr>
        </p:nvSpPr>
        <p:spPr/>
        <p:txBody>
          <a:bodyPr/>
          <a:lstStyle/>
          <a:p>
            <a:pPr algn="ctr"/>
            <a:r>
              <a:rPr lang="en-US">
                <a:latin typeface="+mn-lt"/>
                <a:cs typeface="Times New Roman" panose="02020603050405020304" pitchFamily="18" charset="0"/>
              </a:rPr>
              <a:t>Food insecurity </a:t>
            </a:r>
          </a:p>
        </p:txBody>
      </p:sp>
      <p:sp>
        <p:nvSpPr>
          <p:cNvPr id="3" name="Content Placeholder 2">
            <a:extLst>
              <a:ext uri="{FF2B5EF4-FFF2-40B4-BE49-F238E27FC236}">
                <a16:creationId xmlns:a16="http://schemas.microsoft.com/office/drawing/2014/main" id="{52727C9E-CED9-FA47-B337-CA5B0264D18D}"/>
              </a:ext>
            </a:extLst>
          </p:cNvPr>
          <p:cNvSpPr>
            <a:spLocks noGrp="1"/>
          </p:cNvSpPr>
          <p:nvPr>
            <p:ph idx="1"/>
          </p:nvPr>
        </p:nvSpPr>
        <p:spPr/>
        <p:txBody>
          <a:bodyPr/>
          <a:lstStyle/>
          <a:p>
            <a:pPr>
              <a:lnSpc>
                <a:spcPct val="150000"/>
              </a:lnSpc>
            </a:pPr>
            <a:r>
              <a:rPr lang="en-US">
                <a:cs typeface="Times New Roman" panose="02020603050405020304" pitchFamily="18" charset="0"/>
              </a:rPr>
              <a:t>The reasons for the observed food insecurity are varied, but for the countries surveyed, financial constraints are among the top two reasons given </a:t>
            </a:r>
          </a:p>
          <a:p>
            <a:pPr>
              <a:lnSpc>
                <a:spcPct val="150000"/>
              </a:lnSpc>
            </a:pPr>
            <a:r>
              <a:rPr lang="en-US">
                <a:cs typeface="Times New Roman" panose="02020603050405020304" pitchFamily="18" charset="0"/>
              </a:rPr>
              <a:t>Reduction in food consumption common coping mechanism deal pandemic related shocks</a:t>
            </a:r>
          </a:p>
          <a:p>
            <a:endParaRPr lang="en-US"/>
          </a:p>
        </p:txBody>
      </p:sp>
    </p:spTree>
    <p:extLst>
      <p:ext uri="{BB962C8B-B14F-4D97-AF65-F5344CB8AC3E}">
        <p14:creationId xmlns:p14="http://schemas.microsoft.com/office/powerpoint/2010/main" val="301386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38C21-B3CD-304D-B6E5-5140DB0E2DB0}"/>
              </a:ext>
            </a:extLst>
          </p:cNvPr>
          <p:cNvSpPr>
            <a:spLocks noGrp="1"/>
          </p:cNvSpPr>
          <p:nvPr>
            <p:ph type="title"/>
          </p:nvPr>
        </p:nvSpPr>
        <p:spPr>
          <a:xfrm>
            <a:off x="838200" y="365125"/>
            <a:ext cx="10515600" cy="1011983"/>
          </a:xfrm>
        </p:spPr>
        <p:txBody>
          <a:bodyPr/>
          <a:lstStyle/>
          <a:p>
            <a:pPr algn="ctr"/>
            <a:r>
              <a:rPr lang="en-US">
                <a:cs typeface="Times New Roman" panose="02020603050405020304" pitchFamily="18" charset="0"/>
              </a:rPr>
              <a:t>Access to education</a:t>
            </a:r>
          </a:p>
        </p:txBody>
      </p:sp>
      <p:sp>
        <p:nvSpPr>
          <p:cNvPr id="3" name="Content Placeholder 2">
            <a:extLst>
              <a:ext uri="{FF2B5EF4-FFF2-40B4-BE49-F238E27FC236}">
                <a16:creationId xmlns:a16="http://schemas.microsoft.com/office/drawing/2014/main" id="{5D724108-BA78-1C40-81F0-2C253D52BBF3}"/>
              </a:ext>
            </a:extLst>
          </p:cNvPr>
          <p:cNvSpPr>
            <a:spLocks noGrp="1"/>
          </p:cNvSpPr>
          <p:nvPr>
            <p:ph idx="1"/>
          </p:nvPr>
        </p:nvSpPr>
        <p:spPr>
          <a:xfrm>
            <a:off x="980501" y="1465243"/>
            <a:ext cx="9573658" cy="4711720"/>
          </a:xfrm>
        </p:spPr>
        <p:txBody>
          <a:bodyPr>
            <a:normAutofit/>
          </a:bodyPr>
          <a:lstStyle/>
          <a:p>
            <a:r>
              <a:rPr lang="en-US" sz="2400">
                <a:cs typeface="Times New Roman" panose="02020603050405020304" pitchFamily="18" charset="0"/>
              </a:rPr>
              <a:t>School closures and household financial stress may inhibit and have long lasting consequences on children’s academic and learning progress </a:t>
            </a:r>
          </a:p>
          <a:p>
            <a:r>
              <a:rPr lang="en-US" sz="2400">
                <a:cs typeface="Times New Roman" panose="02020603050405020304" pitchFamily="18" charset="0"/>
              </a:rPr>
              <a:t>Looking ahead, the process of reopening schools may be slow and uneven. </a:t>
            </a:r>
          </a:p>
          <a:p>
            <a:pPr lvl="1"/>
            <a:r>
              <a:rPr lang="en-US" sz="2200">
                <a:cs typeface="Times New Roman" panose="02020603050405020304" pitchFamily="18" charset="0"/>
              </a:rPr>
              <a:t>Ethiopia: fewer than one in ten refugee households with school-age children indicated that their child’s school was open one month after country officially reopened schools</a:t>
            </a:r>
          </a:p>
          <a:p>
            <a:r>
              <a:rPr lang="en-US" sz="2400">
                <a:cs typeface="Times New Roman" panose="02020603050405020304" pitchFamily="18" charset="0"/>
              </a:rPr>
              <a:t>Schooling showed signs of recovery in some of the countries surveyed. </a:t>
            </a:r>
          </a:p>
          <a:p>
            <a:pPr lvl="1"/>
            <a:r>
              <a:rPr lang="en-US" sz="2200">
                <a:cs typeface="Times New Roman" panose="02020603050405020304" pitchFamily="18" charset="0"/>
              </a:rPr>
              <a:t>Uganda: after an initial dip, there was a substantial increase in the share of refugee households with members participating in education/learning activities </a:t>
            </a:r>
          </a:p>
        </p:txBody>
      </p:sp>
    </p:spTree>
    <p:extLst>
      <p:ext uri="{BB962C8B-B14F-4D97-AF65-F5344CB8AC3E}">
        <p14:creationId xmlns:p14="http://schemas.microsoft.com/office/powerpoint/2010/main" val="2860948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CF4C-E64B-7F4A-8FFB-72B7FD6C0EBD}"/>
              </a:ext>
            </a:extLst>
          </p:cNvPr>
          <p:cNvSpPr>
            <a:spLocks noGrp="1"/>
          </p:cNvSpPr>
          <p:nvPr>
            <p:ph type="title"/>
          </p:nvPr>
        </p:nvSpPr>
        <p:spPr/>
        <p:txBody>
          <a:bodyPr/>
          <a:lstStyle/>
          <a:p>
            <a:pPr algn="ctr"/>
            <a:r>
              <a:rPr lang="en-US">
                <a:latin typeface="+mn-lt"/>
                <a:cs typeface="Times New Roman" panose="02020603050405020304" pitchFamily="18" charset="0"/>
              </a:rPr>
              <a:t>Access to education</a:t>
            </a:r>
          </a:p>
        </p:txBody>
      </p:sp>
      <p:sp>
        <p:nvSpPr>
          <p:cNvPr id="3" name="Content Placeholder 2">
            <a:extLst>
              <a:ext uri="{FF2B5EF4-FFF2-40B4-BE49-F238E27FC236}">
                <a16:creationId xmlns:a16="http://schemas.microsoft.com/office/drawing/2014/main" id="{7F0E0CFB-6FF7-9B46-92C5-678AFBC91D70}"/>
              </a:ext>
            </a:extLst>
          </p:cNvPr>
          <p:cNvSpPr>
            <a:spLocks noGrp="1"/>
          </p:cNvSpPr>
          <p:nvPr>
            <p:ph idx="1"/>
          </p:nvPr>
        </p:nvSpPr>
        <p:spPr>
          <a:xfrm>
            <a:off x="5574890" y="1946787"/>
            <a:ext cx="5778910" cy="4230176"/>
          </a:xfrm>
        </p:spPr>
        <p:txBody>
          <a:bodyPr>
            <a:normAutofit/>
          </a:bodyPr>
          <a:lstStyle/>
          <a:p>
            <a:r>
              <a:rPr lang="en-US" sz="2000">
                <a:cs typeface="Times New Roman" panose="02020603050405020304" pitchFamily="18" charset="0"/>
              </a:rPr>
              <a:t>For most countries, displaced children’s low school enrollment before the pandemic was followed by even lower educational engagement during the pandemic</a:t>
            </a:r>
          </a:p>
          <a:p>
            <a:pPr marL="0" indent="0">
              <a:buNone/>
            </a:pPr>
            <a:endParaRPr lang="en-US" sz="2000">
              <a:cs typeface="Times New Roman" panose="02020603050405020304" pitchFamily="18" charset="0"/>
            </a:endParaRPr>
          </a:p>
          <a:p>
            <a:r>
              <a:rPr lang="en-GB" sz="2000">
                <a:cs typeface="Times New Roman" panose="02020603050405020304" pitchFamily="18" charset="0"/>
              </a:rPr>
              <a:t>Generally, “educational engagement” during pandemic included any form of education beyond attending in-person classes in a school, such as online engagement, completing assignments from teachers, or listening to educational programs on radio or television</a:t>
            </a:r>
            <a:endParaRPr lang="en-US" sz="2000">
              <a:cs typeface="Times New Roman" panose="02020603050405020304" pitchFamily="18" charset="0"/>
            </a:endParaRPr>
          </a:p>
          <a:p>
            <a:endParaRPr lang="en-US" sz="2300"/>
          </a:p>
        </p:txBody>
      </p:sp>
      <p:graphicFrame>
        <p:nvGraphicFramePr>
          <p:cNvPr id="4" name="Chart 3">
            <a:extLst>
              <a:ext uri="{FF2B5EF4-FFF2-40B4-BE49-F238E27FC236}">
                <a16:creationId xmlns:a16="http://schemas.microsoft.com/office/drawing/2014/main" id="{2DD5625B-6179-A741-A13F-002E43A648EA}"/>
              </a:ext>
            </a:extLst>
          </p:cNvPr>
          <p:cNvGraphicFramePr/>
          <p:nvPr>
            <p:extLst>
              <p:ext uri="{D42A27DB-BD31-4B8C-83A1-F6EECF244321}">
                <p14:modId xmlns:p14="http://schemas.microsoft.com/office/powerpoint/2010/main" val="3899251811"/>
              </p:ext>
            </p:extLst>
          </p:nvPr>
        </p:nvGraphicFramePr>
        <p:xfrm>
          <a:off x="635819" y="2827867"/>
          <a:ext cx="4715114" cy="31982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AFAD6BB-9DC2-A444-AD11-D13949E47E3E}"/>
              </a:ext>
            </a:extLst>
          </p:cNvPr>
          <p:cNvSpPr txBox="1"/>
          <p:nvPr/>
        </p:nvSpPr>
        <p:spPr>
          <a:xfrm>
            <a:off x="838199" y="1690688"/>
            <a:ext cx="4369619" cy="923330"/>
          </a:xfrm>
          <a:prstGeom prst="rect">
            <a:avLst/>
          </a:prstGeom>
          <a:noFill/>
        </p:spPr>
        <p:txBody>
          <a:bodyPr wrap="square" rtlCol="0">
            <a:spAutoFit/>
          </a:bodyPr>
          <a:lstStyle/>
          <a:p>
            <a:pPr algn="ctr"/>
            <a:r>
              <a:rPr lang="en-US" b="1">
                <a:cs typeface="Times New Roman" panose="02020603050405020304" pitchFamily="18" charset="0"/>
              </a:rPr>
              <a:t>Educational engagement for refugee households’ children in Ethiopia</a:t>
            </a:r>
          </a:p>
          <a:p>
            <a:endParaRPr lang="en-US"/>
          </a:p>
        </p:txBody>
      </p:sp>
    </p:spTree>
    <p:extLst>
      <p:ext uri="{BB962C8B-B14F-4D97-AF65-F5344CB8AC3E}">
        <p14:creationId xmlns:p14="http://schemas.microsoft.com/office/powerpoint/2010/main" val="2030854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9CAB-3E0D-47BC-BF47-CC5EA1381EE0}"/>
              </a:ext>
            </a:extLst>
          </p:cNvPr>
          <p:cNvSpPr>
            <a:spLocks noGrp="1"/>
          </p:cNvSpPr>
          <p:nvPr>
            <p:ph type="title"/>
          </p:nvPr>
        </p:nvSpPr>
        <p:spPr>
          <a:xfrm>
            <a:off x="838200" y="18255"/>
            <a:ext cx="10515600" cy="1325563"/>
          </a:xfrm>
        </p:spPr>
        <p:txBody>
          <a:bodyPr/>
          <a:lstStyle/>
          <a:p>
            <a:pPr algn="ctr"/>
            <a:r>
              <a:rPr lang="en-US">
                <a:cs typeface="Times New Roman" panose="02020603050405020304" pitchFamily="18" charset="0"/>
              </a:rPr>
              <a:t>Primary sources</a:t>
            </a:r>
          </a:p>
        </p:txBody>
      </p:sp>
      <p:sp>
        <p:nvSpPr>
          <p:cNvPr id="3" name="Content Placeholder 2">
            <a:extLst>
              <a:ext uri="{FF2B5EF4-FFF2-40B4-BE49-F238E27FC236}">
                <a16:creationId xmlns:a16="http://schemas.microsoft.com/office/drawing/2014/main" id="{FBC849FE-B49F-42A9-8087-C0D3970DA63D}"/>
              </a:ext>
            </a:extLst>
          </p:cNvPr>
          <p:cNvSpPr>
            <a:spLocks noGrp="1"/>
          </p:cNvSpPr>
          <p:nvPr>
            <p:ph idx="1"/>
          </p:nvPr>
        </p:nvSpPr>
        <p:spPr>
          <a:xfrm>
            <a:off x="500514" y="1078029"/>
            <a:ext cx="10853286" cy="5098934"/>
          </a:xfrm>
        </p:spPr>
        <p:txBody>
          <a:bodyPr>
            <a:normAutofit fontScale="40000" lnSpcReduction="20000"/>
          </a:bodyPr>
          <a:lstStyle/>
          <a:p>
            <a:r>
              <a:rPr lang="en-US">
                <a:latin typeface="+mj-lt"/>
                <a:cs typeface="Times New Roman" panose="02020603050405020304" pitchFamily="18" charset="0"/>
              </a:rPr>
              <a:t>Highly vulnerable yet largely invisible: Forcibly Displaced in the COVID-19-induced Recession</a:t>
            </a:r>
          </a:p>
          <a:p>
            <a:pPr lvl="1"/>
            <a:r>
              <a:rPr lang="en-GB" sz="2300" b="0" i="0" u="none" strike="noStrike" baseline="0">
                <a:latin typeface="+mj-lt"/>
                <a:cs typeface="Times New Roman" panose="02020603050405020304" pitchFamily="18" charset="0"/>
              </a:rPr>
              <a:t>T Vishwanath, A Alik-Lagrange, L Aghabarari</a:t>
            </a:r>
            <a:endParaRPr lang="en-US" sz="2300">
              <a:latin typeface="+mj-lt"/>
              <a:cs typeface="Times New Roman" panose="02020603050405020304" pitchFamily="18" charset="0"/>
            </a:endParaRPr>
          </a:p>
          <a:p>
            <a:r>
              <a:rPr lang="en-US">
                <a:latin typeface="+mj-lt"/>
                <a:cs typeface="Times New Roman" panose="02020603050405020304" pitchFamily="18" charset="0"/>
              </a:rPr>
              <a:t>Compounding Misfortunes: Changes in Poverty since the onset of COVID-19 on Syrian Refugees and Host Communities in Jordan, the Kurdistan Region of Iraq and Lebanon </a:t>
            </a:r>
          </a:p>
          <a:p>
            <a:pPr lvl="1"/>
            <a:r>
              <a:rPr lang="en-US">
                <a:latin typeface="+mj-lt"/>
                <a:cs typeface="Times New Roman" panose="02020603050405020304" pitchFamily="18" charset="0"/>
              </a:rPr>
              <a:t>World Bank – UNHCR. B </a:t>
            </a:r>
            <a:r>
              <a:rPr lang="en-US" err="1">
                <a:latin typeface="+mj-lt"/>
                <a:cs typeface="Times New Roman" panose="02020603050405020304" pitchFamily="18" charset="0"/>
              </a:rPr>
              <a:t>Maleb</a:t>
            </a:r>
            <a:r>
              <a:rPr lang="en-US">
                <a:latin typeface="+mj-lt"/>
                <a:cs typeface="Times New Roman" panose="02020603050405020304" pitchFamily="18" charset="0"/>
              </a:rPr>
              <a:t>, M Wai-Poi</a:t>
            </a:r>
          </a:p>
          <a:p>
            <a:r>
              <a:rPr lang="en-US">
                <a:effectLst/>
                <a:latin typeface="Arial" panose="020B0604020202020204" pitchFamily="34" charset="0"/>
                <a:ea typeface="MS PGothic" panose="020B0600070205080204" pitchFamily="34" charset="-128"/>
              </a:rPr>
              <a:t>Facing Double Crises: Jordan</a:t>
            </a:r>
          </a:p>
          <a:p>
            <a:pPr lvl="1"/>
            <a:r>
              <a:rPr lang="en-GB" sz="2500">
                <a:effectLst/>
                <a:latin typeface="Arial" panose="020B0604020202020204" pitchFamily="34" charset="0"/>
                <a:ea typeface="MS PGothic" panose="020B0600070205080204" pitchFamily="34" charset="-128"/>
              </a:rPr>
              <a:t>TA Kebede, SE Stave, M </a:t>
            </a:r>
            <a:r>
              <a:rPr lang="en-GB" sz="2500" err="1">
                <a:effectLst/>
                <a:latin typeface="Arial" panose="020B0604020202020204" pitchFamily="34" charset="0"/>
                <a:ea typeface="MS PGothic" panose="020B0600070205080204" pitchFamily="34" charset="-128"/>
              </a:rPr>
              <a:t>Kattaa</a:t>
            </a:r>
            <a:endParaRPr lang="en-US" sz="2500">
              <a:latin typeface="+mj-lt"/>
              <a:cs typeface="Times New Roman" panose="02020603050405020304" pitchFamily="18" charset="0"/>
            </a:endParaRPr>
          </a:p>
          <a:p>
            <a:r>
              <a:rPr lang="en-US">
                <a:effectLst/>
                <a:latin typeface="Arial" panose="020B0604020202020204" pitchFamily="34" charset="0"/>
                <a:ea typeface="MS PGothic" panose="020B0600070205080204" pitchFamily="34" charset="-128"/>
              </a:rPr>
              <a:t>Facing Multiple Crises: Lebanon</a:t>
            </a:r>
          </a:p>
          <a:p>
            <a:pPr lvl="1"/>
            <a:r>
              <a:rPr lang="en-GB" sz="2500">
                <a:effectLst/>
                <a:latin typeface="Arial" panose="020B0604020202020204" pitchFamily="34" charset="0"/>
                <a:ea typeface="MS PGothic" panose="020B0600070205080204" pitchFamily="34" charset="-128"/>
              </a:rPr>
              <a:t>TA Kebede, SE Stave, M </a:t>
            </a:r>
            <a:r>
              <a:rPr lang="en-GB" sz="2500" err="1">
                <a:effectLst/>
                <a:latin typeface="Arial" panose="020B0604020202020204" pitchFamily="34" charset="0"/>
                <a:ea typeface="MS PGothic" panose="020B0600070205080204" pitchFamily="34" charset="-128"/>
              </a:rPr>
              <a:t>Kattaa</a:t>
            </a:r>
            <a:endParaRPr lang="en-US" sz="2500">
              <a:latin typeface="+mj-lt"/>
              <a:cs typeface="Times New Roman" panose="02020603050405020304" pitchFamily="18" charset="0"/>
            </a:endParaRPr>
          </a:p>
          <a:p>
            <a:r>
              <a:rPr lang="en-US">
                <a:latin typeface="+mj-lt"/>
                <a:cs typeface="Times New Roman" panose="02020603050405020304" pitchFamily="18" charset="0"/>
              </a:rPr>
              <a:t>Bangladesh CBPS Phone Surveys</a:t>
            </a:r>
          </a:p>
          <a:p>
            <a:pPr lvl="1"/>
            <a:r>
              <a:rPr lang="en-US">
                <a:latin typeface="+mj-lt"/>
                <a:cs typeface="Times New Roman" panose="02020603050405020304" pitchFamily="18" charset="0"/>
              </a:rPr>
              <a:t>N Krishnan, A Iffat Khan, H Esper</a:t>
            </a:r>
          </a:p>
          <a:p>
            <a:r>
              <a:rPr lang="en-US">
                <a:latin typeface="+mj-lt"/>
                <a:cs typeface="Times New Roman" panose="02020603050405020304" pitchFamily="18" charset="0"/>
              </a:rPr>
              <a:t>Chad HFPS</a:t>
            </a:r>
          </a:p>
          <a:p>
            <a:pPr lvl="1"/>
            <a:r>
              <a:rPr lang="en-US">
                <a:latin typeface="+mj-lt"/>
                <a:cs typeface="Times New Roman" panose="02020603050405020304" pitchFamily="18" charset="0"/>
              </a:rPr>
              <a:t>A Savadogo, S Sawadogo, H Mugera, J Tanner</a:t>
            </a:r>
          </a:p>
          <a:p>
            <a:r>
              <a:rPr lang="en-US">
                <a:latin typeface="+mj-lt"/>
                <a:cs typeface="Times New Roman" panose="02020603050405020304" pitchFamily="18" charset="0"/>
              </a:rPr>
              <a:t>Djibouti HFPS</a:t>
            </a:r>
          </a:p>
          <a:p>
            <a:pPr lvl="1"/>
            <a:r>
              <a:rPr lang="en-US">
                <a:latin typeface="+mj-lt"/>
                <a:cs typeface="Times New Roman" panose="02020603050405020304" pitchFamily="18" charset="0"/>
              </a:rPr>
              <a:t>B Malaeb, A Duplantier, R Jacky </a:t>
            </a:r>
            <a:r>
              <a:rPr lang="en-US" err="1">
                <a:latin typeface="+mj-lt"/>
                <a:cs typeface="Times New Roman" panose="02020603050405020304" pitchFamily="18" charset="0"/>
              </a:rPr>
              <a:t>Gansy</a:t>
            </a:r>
            <a:r>
              <a:rPr lang="en-US">
                <a:latin typeface="+mj-lt"/>
                <a:cs typeface="Times New Roman" panose="02020603050405020304" pitchFamily="18" charset="0"/>
              </a:rPr>
              <a:t>, S </a:t>
            </a:r>
            <a:r>
              <a:rPr lang="en-US" err="1">
                <a:latin typeface="+mj-lt"/>
                <a:cs typeface="Times New Roman" panose="02020603050405020304" pitchFamily="18" charset="0"/>
              </a:rPr>
              <a:t>Tidani</a:t>
            </a:r>
            <a:r>
              <a:rPr lang="en-US">
                <a:latin typeface="+mj-lt"/>
                <a:cs typeface="Times New Roman" panose="02020603050405020304" pitchFamily="18" charset="0"/>
              </a:rPr>
              <a:t> </a:t>
            </a:r>
            <a:r>
              <a:rPr lang="en-US" err="1">
                <a:latin typeface="+mj-lt"/>
                <a:cs typeface="Times New Roman" panose="02020603050405020304" pitchFamily="18" charset="0"/>
              </a:rPr>
              <a:t>Konate</a:t>
            </a:r>
            <a:r>
              <a:rPr lang="en-US">
                <a:latin typeface="+mj-lt"/>
                <a:cs typeface="Times New Roman" panose="02020603050405020304" pitchFamily="18" charset="0"/>
              </a:rPr>
              <a:t>, O </a:t>
            </a:r>
            <a:r>
              <a:rPr lang="en-US" err="1">
                <a:latin typeface="+mj-lt"/>
                <a:cs typeface="Times New Roman" panose="02020603050405020304" pitchFamily="18" charset="0"/>
              </a:rPr>
              <a:t>Abdoulkader</a:t>
            </a:r>
            <a:r>
              <a:rPr lang="en-US">
                <a:latin typeface="+mj-lt"/>
                <a:cs typeface="Times New Roman" panose="02020603050405020304" pitchFamily="18" charset="0"/>
              </a:rPr>
              <a:t>, J Tanner, H Mugera</a:t>
            </a:r>
          </a:p>
          <a:p>
            <a:r>
              <a:rPr lang="en-US">
                <a:latin typeface="+mj-lt"/>
                <a:cs typeface="Times New Roman" panose="02020603050405020304" pitchFamily="18" charset="0"/>
              </a:rPr>
              <a:t>Ethiopia HFPS</a:t>
            </a:r>
          </a:p>
          <a:p>
            <a:pPr lvl="1"/>
            <a:r>
              <a:rPr lang="en-US">
                <a:latin typeface="+mj-lt"/>
                <a:cs typeface="Times New Roman" panose="02020603050405020304" pitchFamily="18" charset="0"/>
              </a:rPr>
              <a:t>C Wieser, N Dampha, A Ambel, A Haile Tsegay, H Mugera, J Tanner</a:t>
            </a:r>
          </a:p>
          <a:p>
            <a:r>
              <a:rPr lang="en-US">
                <a:latin typeface="+mj-lt"/>
                <a:cs typeface="Times New Roman" panose="02020603050405020304" pitchFamily="18" charset="0"/>
              </a:rPr>
              <a:t>Iraq HFPS</a:t>
            </a:r>
          </a:p>
          <a:p>
            <a:pPr lvl="1"/>
            <a:r>
              <a:rPr lang="en-US">
                <a:latin typeface="+mj-lt"/>
                <a:cs typeface="Times New Roman" panose="02020603050405020304" pitchFamily="18" charset="0"/>
              </a:rPr>
              <a:t>K Krah, L Phadera, J Tanner, H Mugera</a:t>
            </a:r>
          </a:p>
          <a:p>
            <a:r>
              <a:rPr lang="en-US">
                <a:latin typeface="+mj-lt"/>
                <a:cs typeface="Times New Roman" panose="02020603050405020304" pitchFamily="18" charset="0"/>
              </a:rPr>
              <a:t>Kenya HFPS</a:t>
            </a:r>
          </a:p>
          <a:p>
            <a:pPr lvl="1"/>
            <a:r>
              <a:rPr lang="en-US">
                <a:latin typeface="+mj-lt"/>
                <a:cs typeface="Times New Roman" panose="02020603050405020304" pitchFamily="18" charset="0"/>
              </a:rPr>
              <a:t>U Pape, J </a:t>
            </a:r>
            <a:r>
              <a:rPr lang="en-US" err="1">
                <a:latin typeface="+mj-lt"/>
                <a:cs typeface="Times New Roman" panose="02020603050405020304" pitchFamily="18" charset="0"/>
              </a:rPr>
              <a:t>Baraibar</a:t>
            </a:r>
            <a:r>
              <a:rPr lang="en-US">
                <a:latin typeface="+mj-lt"/>
                <a:cs typeface="Times New Roman" panose="02020603050405020304" pitchFamily="18" charset="0"/>
              </a:rPr>
              <a:t>, A Delius, T Beltramo</a:t>
            </a:r>
          </a:p>
          <a:p>
            <a:r>
              <a:rPr lang="en-US">
                <a:latin typeface="+mj-lt"/>
                <a:cs typeface="Times New Roman" panose="02020603050405020304" pitchFamily="18" charset="0"/>
              </a:rPr>
              <a:t>Uganda HFPS</a:t>
            </a:r>
          </a:p>
          <a:p>
            <a:pPr lvl="1"/>
            <a:r>
              <a:rPr lang="en-US">
                <a:latin typeface="+mj-lt"/>
                <a:cs typeface="Times New Roman" panose="02020603050405020304" pitchFamily="18" charset="0"/>
              </a:rPr>
              <a:t>UNHCR: T Beltramo, I </a:t>
            </a:r>
            <a:r>
              <a:rPr lang="en-US" err="1">
                <a:latin typeface="+mj-lt"/>
                <a:cs typeface="Times New Roman" panose="02020603050405020304" pitchFamily="18" charset="0"/>
              </a:rPr>
              <a:t>Sarr</a:t>
            </a:r>
            <a:r>
              <a:rPr lang="en-US">
                <a:latin typeface="+mj-lt"/>
                <a:cs typeface="Times New Roman" panose="02020603050405020304" pitchFamily="18" charset="0"/>
              </a:rPr>
              <a:t>, P </a:t>
            </a:r>
            <a:r>
              <a:rPr lang="en-US" err="1">
                <a:latin typeface="+mj-lt"/>
                <a:cs typeface="Times New Roman" panose="02020603050405020304" pitchFamily="18" charset="0"/>
              </a:rPr>
              <a:t>Waita</a:t>
            </a:r>
            <a:r>
              <a:rPr lang="en-US">
                <a:latin typeface="+mj-lt"/>
                <a:cs typeface="Times New Roman" panose="02020603050405020304" pitchFamily="18" charset="0"/>
              </a:rPr>
              <a:t>; WORLD BANK: A Atamanov, N Yoshida, L Rios Rivera, K Yoshimura</a:t>
            </a:r>
          </a:p>
          <a:p>
            <a:r>
              <a:rPr lang="en-US">
                <a:latin typeface="+mj-lt"/>
                <a:cs typeface="Times New Roman" panose="02020603050405020304" pitchFamily="18" charset="0"/>
              </a:rPr>
              <a:t>Yemen HFPS</a:t>
            </a:r>
          </a:p>
          <a:p>
            <a:pPr lvl="1"/>
            <a:r>
              <a:rPr lang="en-US">
                <a:latin typeface="+mj-lt"/>
                <a:cs typeface="Times New Roman" panose="02020603050405020304" pitchFamily="18" charset="0"/>
              </a:rPr>
              <a:t>S Tandon</a:t>
            </a:r>
          </a:p>
          <a:p>
            <a:endParaRPr lang="en-US">
              <a:latin typeface="+mj-lt"/>
              <a:cs typeface="Times New Roman" panose="02020603050405020304" pitchFamily="18" charset="0"/>
            </a:endParaRPr>
          </a:p>
          <a:p>
            <a:endParaRPr lang="en-US">
              <a:latin typeface="+mj-lt"/>
              <a:cs typeface="Times New Roman" panose="02020603050405020304" pitchFamily="18" charset="0"/>
            </a:endParaRPr>
          </a:p>
        </p:txBody>
      </p:sp>
    </p:spTree>
    <p:extLst>
      <p:ext uri="{BB962C8B-B14F-4D97-AF65-F5344CB8AC3E}">
        <p14:creationId xmlns:p14="http://schemas.microsoft.com/office/powerpoint/2010/main" val="1118086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F5CB-90A1-AC44-BF8A-82CFC8EC6B42}"/>
              </a:ext>
            </a:extLst>
          </p:cNvPr>
          <p:cNvSpPr>
            <a:spLocks noGrp="1"/>
          </p:cNvSpPr>
          <p:nvPr>
            <p:ph type="title"/>
          </p:nvPr>
        </p:nvSpPr>
        <p:spPr/>
        <p:txBody>
          <a:bodyPr/>
          <a:lstStyle/>
          <a:p>
            <a:pPr algn="ctr"/>
            <a:r>
              <a:rPr lang="en-US">
                <a:latin typeface="+mn-lt"/>
                <a:cs typeface="Times New Roman" panose="02020603050405020304" pitchFamily="18" charset="0"/>
              </a:rPr>
              <a:t>Household Shocks Over the Pandemic</a:t>
            </a:r>
            <a:endParaRPr lang="en-US">
              <a:latin typeface="+mn-lt"/>
            </a:endParaRPr>
          </a:p>
        </p:txBody>
      </p:sp>
      <p:sp>
        <p:nvSpPr>
          <p:cNvPr id="3" name="Content Placeholder 2">
            <a:extLst>
              <a:ext uri="{FF2B5EF4-FFF2-40B4-BE49-F238E27FC236}">
                <a16:creationId xmlns:a16="http://schemas.microsoft.com/office/drawing/2014/main" id="{332936A4-002C-6D47-961B-C2854378DC9C}"/>
              </a:ext>
            </a:extLst>
          </p:cNvPr>
          <p:cNvSpPr>
            <a:spLocks noGrp="1"/>
          </p:cNvSpPr>
          <p:nvPr>
            <p:ph idx="1"/>
          </p:nvPr>
        </p:nvSpPr>
        <p:spPr>
          <a:xfrm>
            <a:off x="838200" y="1476260"/>
            <a:ext cx="10515600" cy="4700703"/>
          </a:xfrm>
        </p:spPr>
        <p:txBody>
          <a:bodyPr>
            <a:normAutofit fontScale="70000" lnSpcReduction="20000"/>
          </a:bodyPr>
          <a:lstStyle/>
          <a:p>
            <a:pPr>
              <a:lnSpc>
                <a:spcPct val="170000"/>
              </a:lnSpc>
            </a:pPr>
            <a:r>
              <a:rPr lang="en-US">
                <a:cs typeface="Times New Roman" panose="02020603050405020304" pitchFamily="18" charset="0"/>
              </a:rPr>
              <a:t>FDP households in the countries studied were particularly vulnerable to socioeconomic shocks as a result of the pandemic. For example</a:t>
            </a:r>
          </a:p>
          <a:p>
            <a:pPr lvl="1">
              <a:lnSpc>
                <a:spcPct val="170000"/>
              </a:lnSpc>
            </a:pPr>
            <a:r>
              <a:rPr lang="en-US" sz="2600">
                <a:cs typeface="Times New Roman" panose="02020603050405020304" pitchFamily="18" charset="0"/>
              </a:rPr>
              <a:t>In Uganda, every refugee household sampled suffered at least one socioeconomic shock during the pandemic. This was significantly lower for host population households, 42 percent of whom did not experience any shocks between March and June 2020 </a:t>
            </a:r>
          </a:p>
          <a:p>
            <a:pPr lvl="1">
              <a:lnSpc>
                <a:spcPct val="170000"/>
              </a:lnSpc>
            </a:pPr>
            <a:r>
              <a:rPr lang="en-US" sz="2600">
                <a:cs typeface="Times New Roman" panose="02020603050405020304" pitchFamily="18" charset="0"/>
              </a:rPr>
              <a:t>In Chad, six out of ten refugee households experienced at least one negative shock since the onset of the pandemic </a:t>
            </a:r>
          </a:p>
          <a:p>
            <a:pPr>
              <a:lnSpc>
                <a:spcPct val="170000"/>
              </a:lnSpc>
            </a:pPr>
            <a:r>
              <a:rPr lang="en-US">
                <a:cs typeface="Times New Roman" panose="02020603050405020304" pitchFamily="18" charset="0"/>
              </a:rPr>
              <a:t>These shocks included decreases in income and employment, limitations in access to healthcare, education and food </a:t>
            </a:r>
          </a:p>
          <a:p>
            <a:pPr lvl="1"/>
            <a:endParaRPr lang="en-US"/>
          </a:p>
        </p:txBody>
      </p:sp>
    </p:spTree>
    <p:extLst>
      <p:ext uri="{BB962C8B-B14F-4D97-AF65-F5344CB8AC3E}">
        <p14:creationId xmlns:p14="http://schemas.microsoft.com/office/powerpoint/2010/main" val="494028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2813-61AD-7447-A49D-763CD23C59F9}"/>
              </a:ext>
            </a:extLst>
          </p:cNvPr>
          <p:cNvSpPr>
            <a:spLocks noGrp="1"/>
          </p:cNvSpPr>
          <p:nvPr>
            <p:ph type="title"/>
          </p:nvPr>
        </p:nvSpPr>
        <p:spPr/>
        <p:txBody>
          <a:bodyPr/>
          <a:lstStyle/>
          <a:p>
            <a:pPr algn="ctr"/>
            <a:r>
              <a:rPr lang="en-US">
                <a:latin typeface="+mn-lt"/>
                <a:cs typeface="Times New Roman" panose="02020603050405020304" pitchFamily="18" charset="0"/>
              </a:rPr>
              <a:t>Coping Mechanisms</a:t>
            </a:r>
          </a:p>
        </p:txBody>
      </p:sp>
      <p:sp>
        <p:nvSpPr>
          <p:cNvPr id="3" name="Content Placeholder 2">
            <a:extLst>
              <a:ext uri="{FF2B5EF4-FFF2-40B4-BE49-F238E27FC236}">
                <a16:creationId xmlns:a16="http://schemas.microsoft.com/office/drawing/2014/main" id="{7FA527FD-2C83-D04F-BF76-072F8078B0AF}"/>
              </a:ext>
            </a:extLst>
          </p:cNvPr>
          <p:cNvSpPr>
            <a:spLocks noGrp="1"/>
          </p:cNvSpPr>
          <p:nvPr>
            <p:ph idx="1"/>
          </p:nvPr>
        </p:nvSpPr>
        <p:spPr>
          <a:xfrm>
            <a:off x="1266940" y="1690688"/>
            <a:ext cx="9793995" cy="4486275"/>
          </a:xfrm>
        </p:spPr>
        <p:txBody>
          <a:bodyPr/>
          <a:lstStyle/>
          <a:p>
            <a:r>
              <a:rPr lang="en-US" sz="2400">
                <a:cs typeface="Times New Roman" panose="02020603050405020304" pitchFamily="18" charset="0"/>
              </a:rPr>
              <a:t>In response to socioeconomic shocks, households engaged in a range of coping strategies, including</a:t>
            </a:r>
          </a:p>
          <a:p>
            <a:pPr lvl="1"/>
            <a:r>
              <a:rPr lang="en-US" sz="2200">
                <a:cs typeface="Times New Roman" panose="02020603050405020304" pitchFamily="18" charset="0"/>
              </a:rPr>
              <a:t>soliciting assistance from family and friends</a:t>
            </a:r>
          </a:p>
          <a:p>
            <a:pPr lvl="1"/>
            <a:r>
              <a:rPr lang="en-US" sz="2200">
                <a:cs typeface="Times New Roman" panose="02020603050405020304" pitchFamily="18" charset="0"/>
              </a:rPr>
              <a:t>seeking assistance from government and other organizations</a:t>
            </a:r>
          </a:p>
          <a:p>
            <a:pPr lvl="1"/>
            <a:r>
              <a:rPr lang="en-US" sz="2200">
                <a:cs typeface="Times New Roman" panose="02020603050405020304" pitchFamily="18" charset="0"/>
              </a:rPr>
              <a:t>cutting expenditures including reducing food and non-food consumption </a:t>
            </a:r>
          </a:p>
          <a:p>
            <a:pPr marL="457200" lvl="1" indent="0">
              <a:buNone/>
            </a:pPr>
            <a:endParaRPr lang="en-US">
              <a:cs typeface="Times New Roman" panose="02020603050405020304" pitchFamily="18" charset="0"/>
            </a:endParaRPr>
          </a:p>
          <a:p>
            <a:r>
              <a:rPr lang="en-US" sz="2400">
                <a:cs typeface="Times New Roman" panose="02020603050405020304" pitchFamily="18" charset="0"/>
              </a:rPr>
              <a:t>Forcibly displaced households across Bangladesh, Chad, Djibouti, Ethiopia, Iraq, Kenya, and Uganda reported reducing either food or non-food consumption or both </a:t>
            </a:r>
          </a:p>
        </p:txBody>
      </p:sp>
    </p:spTree>
    <p:extLst>
      <p:ext uri="{BB962C8B-B14F-4D97-AF65-F5344CB8AC3E}">
        <p14:creationId xmlns:p14="http://schemas.microsoft.com/office/powerpoint/2010/main" val="1172931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36FB-0FFA-F94A-B061-00F1FD93DF69}"/>
              </a:ext>
            </a:extLst>
          </p:cNvPr>
          <p:cNvSpPr>
            <a:spLocks noGrp="1"/>
          </p:cNvSpPr>
          <p:nvPr>
            <p:ph type="title"/>
          </p:nvPr>
        </p:nvSpPr>
        <p:spPr/>
        <p:txBody>
          <a:bodyPr/>
          <a:lstStyle/>
          <a:p>
            <a:pPr algn="ctr"/>
            <a:r>
              <a:rPr lang="en-US">
                <a:latin typeface="+mn-lt"/>
                <a:cs typeface="Times New Roman" panose="02020603050405020304" pitchFamily="18" charset="0"/>
              </a:rPr>
              <a:t>COVID-19 awareness and behavior</a:t>
            </a:r>
          </a:p>
        </p:txBody>
      </p:sp>
      <p:sp>
        <p:nvSpPr>
          <p:cNvPr id="3" name="Content Placeholder 2">
            <a:extLst>
              <a:ext uri="{FF2B5EF4-FFF2-40B4-BE49-F238E27FC236}">
                <a16:creationId xmlns:a16="http://schemas.microsoft.com/office/drawing/2014/main" id="{0AFC7F64-FA05-6247-8519-A50B9D954EE6}"/>
              </a:ext>
            </a:extLst>
          </p:cNvPr>
          <p:cNvSpPr>
            <a:spLocks noGrp="1"/>
          </p:cNvSpPr>
          <p:nvPr>
            <p:ph idx="1"/>
          </p:nvPr>
        </p:nvSpPr>
        <p:spPr>
          <a:xfrm>
            <a:off x="1046602" y="1825625"/>
            <a:ext cx="9970265" cy="4351338"/>
          </a:xfrm>
        </p:spPr>
        <p:txBody>
          <a:bodyPr>
            <a:normAutofit/>
          </a:bodyPr>
          <a:lstStyle/>
          <a:p>
            <a:r>
              <a:rPr lang="en-US" sz="2400">
                <a:cs typeface="Times New Roman" panose="02020603050405020304" pitchFamily="18" charset="0"/>
              </a:rPr>
              <a:t>Most households had a good knowledge of COVID-19 symptoms and preventive measures, even from fairly early in the pandemic </a:t>
            </a:r>
          </a:p>
          <a:p>
            <a:pPr marL="0" indent="0">
              <a:buNone/>
            </a:pPr>
            <a:endParaRPr lang="en-US" sz="2400">
              <a:cs typeface="Times New Roman" panose="02020603050405020304" pitchFamily="18" charset="0"/>
            </a:endParaRPr>
          </a:p>
          <a:p>
            <a:r>
              <a:rPr lang="en-US" sz="2400">
                <a:cs typeface="Times New Roman" panose="02020603050405020304" pitchFamily="18" charset="0"/>
              </a:rPr>
              <a:t>Practice did not always match knowledge as some household struggled to translate awareness into a change in behavior</a:t>
            </a:r>
          </a:p>
          <a:p>
            <a:pPr marL="0" indent="0">
              <a:buNone/>
            </a:pPr>
            <a:r>
              <a:rPr lang="en-US" sz="2400">
                <a:cs typeface="Times New Roman" panose="02020603050405020304" pitchFamily="18" charset="0"/>
              </a:rPr>
              <a:t> </a:t>
            </a:r>
          </a:p>
          <a:p>
            <a:r>
              <a:rPr lang="en-US" sz="2400">
                <a:cs typeface="Times New Roman" panose="02020603050405020304" pitchFamily="18" charset="0"/>
              </a:rPr>
              <a:t>Finally, the data suggest that there is likely to be demand for testing and vaccination among the forcibly displaced</a:t>
            </a:r>
          </a:p>
        </p:txBody>
      </p:sp>
    </p:spTree>
    <p:extLst>
      <p:ext uri="{BB962C8B-B14F-4D97-AF65-F5344CB8AC3E}">
        <p14:creationId xmlns:p14="http://schemas.microsoft.com/office/powerpoint/2010/main" val="1367058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154B-2375-0F49-9040-09D0E13D2B56}"/>
              </a:ext>
            </a:extLst>
          </p:cNvPr>
          <p:cNvSpPr>
            <a:spLocks noGrp="1"/>
          </p:cNvSpPr>
          <p:nvPr>
            <p:ph type="title"/>
          </p:nvPr>
        </p:nvSpPr>
        <p:spPr>
          <a:xfrm>
            <a:off x="838200" y="365126"/>
            <a:ext cx="10515600" cy="1122152"/>
          </a:xfrm>
        </p:spPr>
        <p:txBody>
          <a:bodyPr>
            <a:normAutofit/>
          </a:bodyPr>
          <a:lstStyle/>
          <a:p>
            <a:pPr algn="ctr"/>
            <a:r>
              <a:rPr lang="en-US" sz="4000">
                <a:latin typeface="+mn-lt"/>
                <a:cs typeface="Times New Roman" panose="02020603050405020304" pitchFamily="18" charset="0"/>
              </a:rPr>
              <a:t>Vaccine Receptivity</a:t>
            </a:r>
          </a:p>
        </p:txBody>
      </p:sp>
      <p:graphicFrame>
        <p:nvGraphicFramePr>
          <p:cNvPr id="4" name="Content Placeholder 3">
            <a:extLst>
              <a:ext uri="{FF2B5EF4-FFF2-40B4-BE49-F238E27FC236}">
                <a16:creationId xmlns:a16="http://schemas.microsoft.com/office/drawing/2014/main" id="{5B30E46C-2674-4064-9179-D96B3B8233C4}"/>
              </a:ext>
            </a:extLst>
          </p:cNvPr>
          <p:cNvGraphicFramePr>
            <a:graphicFrameLocks noGrp="1"/>
          </p:cNvGraphicFramePr>
          <p:nvPr>
            <p:ph idx="1"/>
            <p:extLst>
              <p:ext uri="{D42A27DB-BD31-4B8C-83A1-F6EECF244321}">
                <p14:modId xmlns:p14="http://schemas.microsoft.com/office/powerpoint/2010/main" val="3561620468"/>
              </p:ext>
            </p:extLst>
          </p:nvPr>
        </p:nvGraphicFramePr>
        <p:xfrm>
          <a:off x="685800" y="1690688"/>
          <a:ext cx="10515600" cy="4554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0361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E6AC-DD51-6844-A3DF-511FF36466D6}"/>
              </a:ext>
            </a:extLst>
          </p:cNvPr>
          <p:cNvSpPr>
            <a:spLocks noGrp="1"/>
          </p:cNvSpPr>
          <p:nvPr>
            <p:ph type="title"/>
          </p:nvPr>
        </p:nvSpPr>
        <p:spPr>
          <a:xfrm>
            <a:off x="838200" y="133771"/>
            <a:ext cx="10515600" cy="934865"/>
          </a:xfrm>
        </p:spPr>
        <p:txBody>
          <a:bodyPr/>
          <a:lstStyle/>
          <a:p>
            <a:pPr algn="ctr"/>
            <a:r>
              <a:rPr lang="en-US"/>
              <a:t>Heterogeneous effects</a:t>
            </a:r>
          </a:p>
        </p:txBody>
      </p:sp>
      <p:sp>
        <p:nvSpPr>
          <p:cNvPr id="3" name="Content Placeholder 2">
            <a:extLst>
              <a:ext uri="{FF2B5EF4-FFF2-40B4-BE49-F238E27FC236}">
                <a16:creationId xmlns:a16="http://schemas.microsoft.com/office/drawing/2014/main" id="{D15AD6A4-0ECD-7C4D-B262-F19BCBB8D4D5}"/>
              </a:ext>
            </a:extLst>
          </p:cNvPr>
          <p:cNvSpPr>
            <a:spLocks noGrp="1"/>
          </p:cNvSpPr>
          <p:nvPr>
            <p:ph idx="1"/>
          </p:nvPr>
        </p:nvSpPr>
        <p:spPr>
          <a:xfrm>
            <a:off x="440675" y="1068636"/>
            <a:ext cx="11138053" cy="5563518"/>
          </a:xfrm>
        </p:spPr>
        <p:txBody>
          <a:bodyPr>
            <a:normAutofit fontScale="47500" lnSpcReduction="20000"/>
          </a:bodyPr>
          <a:lstStyle/>
          <a:p>
            <a:pPr marL="0" indent="0">
              <a:lnSpc>
                <a:spcPct val="150000"/>
              </a:lnSpc>
              <a:buNone/>
            </a:pPr>
            <a:r>
              <a:rPr lang="en-US" sz="4600">
                <a:cs typeface="Times New Roman" panose="02020603050405020304" pitchFamily="18" charset="0"/>
              </a:rPr>
              <a:t>Effects of pandemic have not been homogenous across the 8 countries observed. For example;</a:t>
            </a:r>
          </a:p>
          <a:p>
            <a:pPr lvl="1">
              <a:lnSpc>
                <a:spcPct val="150000"/>
              </a:lnSpc>
            </a:pPr>
            <a:r>
              <a:rPr lang="en-US" sz="4200">
                <a:cs typeface="Times New Roman" panose="02020603050405020304" pitchFamily="18" charset="0"/>
              </a:rPr>
              <a:t>While employment trends differed for FDPs in Kenya are showing signs of recovery (increasing from 6% in May – June to 16% in Oct – Nov, the opposite is present in Uganda where employment went from 43% in Sept-Oct dropping to 36% employment in Oct-Nov ​</a:t>
            </a:r>
          </a:p>
          <a:p>
            <a:pPr lvl="1">
              <a:lnSpc>
                <a:spcPct val="150000"/>
              </a:lnSpc>
            </a:pPr>
            <a:r>
              <a:rPr lang="en-US" sz="4200">
                <a:cs typeface="Times New Roman" panose="02020603050405020304" pitchFamily="18" charset="0"/>
              </a:rPr>
              <a:t>Humanitarian assistance for FDPs increased in most countries, NGO assistance decreased for 52 percent of households in Chad </a:t>
            </a:r>
          </a:p>
          <a:p>
            <a:pPr lvl="1">
              <a:lnSpc>
                <a:spcPct val="150000"/>
              </a:lnSpc>
            </a:pPr>
            <a:r>
              <a:rPr lang="en-US" sz="4200">
                <a:cs typeface="Times New Roman" panose="02020603050405020304" pitchFamily="18" charset="0"/>
              </a:rPr>
              <a:t>FDPs, on average,  experienced greater levels of food insecurity than hosts except in Ethiopia where refugee households’ ability to purchase food items if needed was higher compared to the national population</a:t>
            </a:r>
          </a:p>
          <a:p>
            <a:pPr lvl="1">
              <a:lnSpc>
                <a:spcPct val="150000"/>
              </a:lnSpc>
            </a:pPr>
            <a:r>
              <a:rPr lang="en-US" sz="4200">
                <a:cs typeface="Times New Roman" panose="02020603050405020304" pitchFamily="18" charset="0"/>
              </a:rPr>
              <a:t>Effects varia based on the location of FDPs (camp/settlements vs non camp</a:t>
            </a:r>
            <a:r>
              <a:rPr lang="en-US" sz="3600">
                <a:cs typeface="Times New Roman" panose="02020603050405020304" pitchFamily="18" charset="0"/>
              </a:rPr>
              <a:t>) </a:t>
            </a:r>
          </a:p>
        </p:txBody>
      </p:sp>
    </p:spTree>
    <p:extLst>
      <p:ext uri="{BB962C8B-B14F-4D97-AF65-F5344CB8AC3E}">
        <p14:creationId xmlns:p14="http://schemas.microsoft.com/office/powerpoint/2010/main" val="271371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35EEB-B73C-D64C-95C4-B78E9985838F}"/>
              </a:ext>
            </a:extLst>
          </p:cNvPr>
          <p:cNvSpPr>
            <a:spLocks noGrp="1"/>
          </p:cNvSpPr>
          <p:nvPr>
            <p:ph type="title"/>
          </p:nvPr>
        </p:nvSpPr>
        <p:spPr/>
        <p:txBody>
          <a:bodyPr>
            <a:normAutofit fontScale="90000"/>
          </a:bodyPr>
          <a:lstStyle/>
          <a:p>
            <a:r>
              <a:rPr lang="en-US"/>
              <a:t>Vaccine receptivity is generally high among displaced populations. </a:t>
            </a:r>
            <a:br>
              <a:rPr lang="en-US"/>
            </a:br>
            <a:endParaRPr lang="en-US"/>
          </a:p>
        </p:txBody>
      </p:sp>
      <p:pic>
        <p:nvPicPr>
          <p:cNvPr id="4" name="Content Placeholder 3" descr="Diagram&#10;&#10;Description automatically generated">
            <a:extLst>
              <a:ext uri="{FF2B5EF4-FFF2-40B4-BE49-F238E27FC236}">
                <a16:creationId xmlns:a16="http://schemas.microsoft.com/office/drawing/2014/main" id="{355062AD-BEDC-EC46-8C03-24E895B11602}"/>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9342" y="1637243"/>
            <a:ext cx="7960783" cy="4174331"/>
          </a:xfrm>
          <a:prstGeom prst="rect">
            <a:avLst/>
          </a:prstGeom>
        </p:spPr>
      </p:pic>
    </p:spTree>
    <p:extLst>
      <p:ext uri="{BB962C8B-B14F-4D97-AF65-F5344CB8AC3E}">
        <p14:creationId xmlns:p14="http://schemas.microsoft.com/office/powerpoint/2010/main" val="2892018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1BC4-F1D3-4D42-ACD3-B93B6464B6CC}"/>
              </a:ext>
            </a:extLst>
          </p:cNvPr>
          <p:cNvSpPr>
            <a:spLocks noGrp="1"/>
          </p:cNvSpPr>
          <p:nvPr>
            <p:ph type="title"/>
          </p:nvPr>
        </p:nvSpPr>
        <p:spPr/>
        <p:txBody>
          <a:bodyPr/>
          <a:lstStyle/>
          <a:p>
            <a:pPr algn="ctr"/>
            <a:r>
              <a:rPr lang="en-US">
                <a:latin typeface="+mn-lt"/>
                <a:cs typeface="Times New Roman" panose="02020603050405020304" pitchFamily="18" charset="0"/>
              </a:rPr>
              <a:t>Camped and non-camped</a:t>
            </a:r>
          </a:p>
        </p:txBody>
      </p:sp>
      <p:sp>
        <p:nvSpPr>
          <p:cNvPr id="3" name="Content Placeholder 2">
            <a:extLst>
              <a:ext uri="{FF2B5EF4-FFF2-40B4-BE49-F238E27FC236}">
                <a16:creationId xmlns:a16="http://schemas.microsoft.com/office/drawing/2014/main" id="{893E67E2-E6AC-4557-8F33-5A88D4354EC8}"/>
              </a:ext>
            </a:extLst>
          </p:cNvPr>
          <p:cNvSpPr>
            <a:spLocks noGrp="1"/>
          </p:cNvSpPr>
          <p:nvPr>
            <p:ph idx="1"/>
          </p:nvPr>
        </p:nvSpPr>
        <p:spPr/>
        <p:txBody>
          <a:bodyPr>
            <a:normAutofit fontScale="77500" lnSpcReduction="20000"/>
          </a:bodyPr>
          <a:lstStyle/>
          <a:p>
            <a:pPr>
              <a:lnSpc>
                <a:spcPct val="150000"/>
              </a:lnSpc>
            </a:pPr>
            <a:r>
              <a:rPr lang="en-US">
                <a:cs typeface="Times New Roman" panose="02020603050405020304" pitchFamily="18" charset="0"/>
              </a:rPr>
              <a:t>Effects of pandemic were not heterogeneous between camped and non-camped FDPs. </a:t>
            </a:r>
          </a:p>
          <a:p>
            <a:pPr lvl="1">
              <a:lnSpc>
                <a:spcPct val="150000"/>
              </a:lnSpc>
            </a:pPr>
            <a:r>
              <a:rPr lang="en-US">
                <a:cs typeface="Times New Roman" panose="02020603050405020304" pitchFamily="18" charset="0"/>
              </a:rPr>
              <a:t>On average, camped FDPs experienced lower levels of employment(Iraq, Djibouti, Ethiopia) and higher labor income loss(Djibouti) during the pandemic </a:t>
            </a:r>
          </a:p>
          <a:p>
            <a:pPr lvl="1">
              <a:lnSpc>
                <a:spcPct val="150000"/>
              </a:lnSpc>
            </a:pPr>
            <a:r>
              <a:rPr lang="en-US">
                <a:cs typeface="Times New Roman" panose="02020603050405020304" pitchFamily="18" charset="0"/>
              </a:rPr>
              <a:t>Camp FDPs in Iraq, Djibouti and Ethiopia relied more heavily on humanitarian assistance than their non-camp counterparts </a:t>
            </a:r>
          </a:p>
          <a:p>
            <a:pPr lvl="1">
              <a:lnSpc>
                <a:spcPct val="150000"/>
              </a:lnSpc>
            </a:pPr>
            <a:r>
              <a:rPr lang="en-US">
                <a:cs typeface="Times New Roman" panose="02020603050405020304" pitchFamily="18" charset="0"/>
              </a:rPr>
              <a:t>Camp refugees had better access to healthcare when needed and enjoyed more food security in Iraq and Djibouti while the same cannot be said for Kenya</a:t>
            </a:r>
          </a:p>
          <a:p>
            <a:pPr lvl="1">
              <a:lnSpc>
                <a:spcPct val="150000"/>
              </a:lnSpc>
            </a:pPr>
            <a:r>
              <a:rPr lang="en-US">
                <a:cs typeface="Times New Roman" panose="02020603050405020304" pitchFamily="18" charset="0"/>
              </a:rPr>
              <a:t>Education engagement and school enrollment was lower for children in Ethiopia and Kenya during the pandemic and post school lockdown</a:t>
            </a:r>
          </a:p>
        </p:txBody>
      </p:sp>
    </p:spTree>
    <p:extLst>
      <p:ext uri="{BB962C8B-B14F-4D97-AF65-F5344CB8AC3E}">
        <p14:creationId xmlns:p14="http://schemas.microsoft.com/office/powerpoint/2010/main" val="3438285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A23A-96DA-6D49-A9CD-A27692678800}"/>
              </a:ext>
            </a:extLst>
          </p:cNvPr>
          <p:cNvSpPr>
            <a:spLocks noGrp="1"/>
          </p:cNvSpPr>
          <p:nvPr>
            <p:ph type="title"/>
          </p:nvPr>
        </p:nvSpPr>
        <p:spPr/>
        <p:txBody>
          <a:bodyPr/>
          <a:lstStyle/>
          <a:p>
            <a:pPr algn="ctr"/>
            <a:r>
              <a:rPr lang="en-US">
                <a:latin typeface="+mn-lt"/>
                <a:cs typeface="Times New Roman" panose="02020603050405020304" pitchFamily="18" charset="0"/>
              </a:rPr>
              <a:t>Observations from the data</a:t>
            </a:r>
          </a:p>
        </p:txBody>
      </p:sp>
      <p:sp>
        <p:nvSpPr>
          <p:cNvPr id="3" name="Content Placeholder 2">
            <a:extLst>
              <a:ext uri="{FF2B5EF4-FFF2-40B4-BE49-F238E27FC236}">
                <a16:creationId xmlns:a16="http://schemas.microsoft.com/office/drawing/2014/main" id="{B48308E7-D09F-D046-AE4F-23FDA6B6F366}"/>
              </a:ext>
            </a:extLst>
          </p:cNvPr>
          <p:cNvSpPr>
            <a:spLocks noGrp="1"/>
          </p:cNvSpPr>
          <p:nvPr>
            <p:ph idx="1"/>
          </p:nvPr>
        </p:nvSpPr>
        <p:spPr/>
        <p:txBody>
          <a:bodyPr>
            <a:normAutofit fontScale="85000" lnSpcReduction="20000"/>
          </a:bodyPr>
          <a:lstStyle/>
          <a:p>
            <a:pPr>
              <a:lnSpc>
                <a:spcPct val="150000"/>
              </a:lnSpc>
            </a:pPr>
            <a:r>
              <a:rPr lang="en-US">
                <a:cs typeface="Times New Roman" panose="02020603050405020304" pitchFamily="18" charset="0"/>
              </a:rPr>
              <a:t>The full socioeconomic impact of COVID-19 will play out over the medium- to long-term for developing countries </a:t>
            </a:r>
          </a:p>
          <a:p>
            <a:pPr>
              <a:lnSpc>
                <a:spcPct val="150000"/>
              </a:lnSpc>
            </a:pPr>
            <a:r>
              <a:rPr lang="en-US">
                <a:cs typeface="Times New Roman" panose="02020603050405020304" pitchFamily="18" charset="0"/>
              </a:rPr>
              <a:t>Need for robust tracking mechanisms that collect regular and reliable data on vulnerable groups is clear </a:t>
            </a:r>
          </a:p>
          <a:p>
            <a:pPr>
              <a:lnSpc>
                <a:spcPct val="150000"/>
              </a:lnSpc>
            </a:pPr>
            <a:r>
              <a:rPr lang="en-US">
                <a:cs typeface="Times New Roman" panose="02020603050405020304" pitchFamily="18" charset="0"/>
              </a:rPr>
              <a:t>High-frequency phone surveys are examples of a data collection mechanism that can produce much-needed data on how the forcibly displaced fare over time and space in various settings </a:t>
            </a:r>
          </a:p>
          <a:p>
            <a:pPr>
              <a:lnSpc>
                <a:spcPct val="150000"/>
              </a:lnSpc>
            </a:pPr>
            <a:r>
              <a:rPr lang="en-US">
                <a:cs typeface="Times New Roman" panose="02020603050405020304" pitchFamily="18" charset="0"/>
              </a:rPr>
              <a:t>Inclusion of FDPs in data collection of population statistics is vital</a:t>
            </a:r>
          </a:p>
          <a:p>
            <a:endParaRPr lang="en-US"/>
          </a:p>
        </p:txBody>
      </p:sp>
    </p:spTree>
    <p:extLst>
      <p:ext uri="{BB962C8B-B14F-4D97-AF65-F5344CB8AC3E}">
        <p14:creationId xmlns:p14="http://schemas.microsoft.com/office/powerpoint/2010/main" val="1614901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8ED5-6D06-5945-BC69-2C7CBD3E6E19}"/>
              </a:ext>
            </a:extLst>
          </p:cNvPr>
          <p:cNvSpPr>
            <a:spLocks noGrp="1"/>
          </p:cNvSpPr>
          <p:nvPr>
            <p:ph type="title"/>
          </p:nvPr>
        </p:nvSpPr>
        <p:spPr/>
        <p:txBody>
          <a:bodyPr/>
          <a:lstStyle/>
          <a:p>
            <a:pPr algn="ctr">
              <a:lnSpc>
                <a:spcPct val="150000"/>
              </a:lnSpc>
            </a:pPr>
            <a:r>
              <a:rPr lang="en-US">
                <a:latin typeface="+mn-lt"/>
                <a:cs typeface="Times New Roman" panose="02020603050405020304" pitchFamily="18" charset="0"/>
              </a:rPr>
              <a:t>Further questions to consider</a:t>
            </a:r>
          </a:p>
        </p:txBody>
      </p:sp>
      <p:sp>
        <p:nvSpPr>
          <p:cNvPr id="3" name="Content Placeholder 2">
            <a:extLst>
              <a:ext uri="{FF2B5EF4-FFF2-40B4-BE49-F238E27FC236}">
                <a16:creationId xmlns:a16="http://schemas.microsoft.com/office/drawing/2014/main" id="{4FB934D9-2F91-A14B-BCB8-CA0D923F4387}"/>
              </a:ext>
            </a:extLst>
          </p:cNvPr>
          <p:cNvSpPr>
            <a:spLocks noGrp="1"/>
          </p:cNvSpPr>
          <p:nvPr>
            <p:ph idx="1"/>
          </p:nvPr>
        </p:nvSpPr>
        <p:spPr/>
        <p:txBody>
          <a:bodyPr>
            <a:normAutofit fontScale="77500" lnSpcReduction="20000"/>
          </a:bodyPr>
          <a:lstStyle/>
          <a:p>
            <a:pPr>
              <a:lnSpc>
                <a:spcPct val="150000"/>
              </a:lnSpc>
            </a:pPr>
            <a:r>
              <a:rPr lang="en-US">
                <a:cs typeface="Times New Roman" panose="02020603050405020304" pitchFamily="18" charset="0"/>
              </a:rPr>
              <a:t>The degree to which initial economic and social conditions are associated with FDP and host outcomes and convergence</a:t>
            </a:r>
          </a:p>
          <a:p>
            <a:pPr>
              <a:lnSpc>
                <a:spcPct val="150000"/>
              </a:lnSpc>
            </a:pPr>
            <a:r>
              <a:rPr lang="en-US">
                <a:cs typeface="Times New Roman" panose="02020603050405020304" pitchFamily="18" charset="0"/>
              </a:rPr>
              <a:t>Exploration of the explanatory factors of the (few) examples of positive outcomes or faster recovery</a:t>
            </a:r>
          </a:p>
          <a:p>
            <a:pPr>
              <a:lnSpc>
                <a:spcPct val="150000"/>
              </a:lnSpc>
            </a:pPr>
            <a:r>
              <a:rPr lang="en-US">
                <a:cs typeface="Times New Roman" panose="02020603050405020304" pitchFamily="18" charset="0"/>
              </a:rPr>
              <a:t>The variation in policies implemented at the national level, and the extent to which FDPs were included or not </a:t>
            </a:r>
          </a:p>
          <a:p>
            <a:pPr>
              <a:lnSpc>
                <a:spcPct val="150000"/>
              </a:lnSpc>
            </a:pPr>
            <a:r>
              <a:rPr lang="en-US">
                <a:cs typeface="Times New Roman" panose="02020603050405020304" pitchFamily="18" charset="0"/>
              </a:rPr>
              <a:t>and how development and humanitarian actors filling existing operational and policy gaps and where have they successfully amplified the national response </a:t>
            </a:r>
          </a:p>
          <a:p>
            <a:endParaRPr lang="en-US"/>
          </a:p>
        </p:txBody>
      </p:sp>
    </p:spTree>
    <p:extLst>
      <p:ext uri="{BB962C8B-B14F-4D97-AF65-F5344CB8AC3E}">
        <p14:creationId xmlns:p14="http://schemas.microsoft.com/office/powerpoint/2010/main" val="105563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8ED5-6D06-5945-BC69-2C7CBD3E6E19}"/>
              </a:ext>
            </a:extLst>
          </p:cNvPr>
          <p:cNvSpPr>
            <a:spLocks noGrp="1"/>
          </p:cNvSpPr>
          <p:nvPr>
            <p:ph type="title"/>
          </p:nvPr>
        </p:nvSpPr>
        <p:spPr/>
        <p:txBody>
          <a:bodyPr/>
          <a:lstStyle/>
          <a:p>
            <a:pPr algn="ctr">
              <a:lnSpc>
                <a:spcPct val="150000"/>
              </a:lnSpc>
            </a:pPr>
            <a:r>
              <a:rPr lang="en-US">
                <a:latin typeface="+mn-lt"/>
                <a:cs typeface="Times New Roman" panose="02020603050405020304" pitchFamily="18" charset="0"/>
              </a:rPr>
              <a:t>Thank you!</a:t>
            </a:r>
          </a:p>
        </p:txBody>
      </p:sp>
      <p:sp>
        <p:nvSpPr>
          <p:cNvPr id="3" name="Content Placeholder 2">
            <a:extLst>
              <a:ext uri="{FF2B5EF4-FFF2-40B4-BE49-F238E27FC236}">
                <a16:creationId xmlns:a16="http://schemas.microsoft.com/office/drawing/2014/main" id="{4FB934D9-2F91-A14B-BCB8-CA0D923F4387}"/>
              </a:ext>
            </a:extLst>
          </p:cNvPr>
          <p:cNvSpPr>
            <a:spLocks noGrp="1"/>
          </p:cNvSpPr>
          <p:nvPr>
            <p:ph idx="1"/>
          </p:nvPr>
        </p:nvSpPr>
        <p:spPr/>
        <p:txBody>
          <a:bodyPr>
            <a:normAutofit/>
          </a:bodyPr>
          <a:lstStyle/>
          <a:p>
            <a:r>
              <a:rPr lang="en-US"/>
              <a:t>Domenico Tabasso, </a:t>
            </a:r>
            <a:r>
              <a:rPr lang="en-US">
                <a:hlinkClick r:id="rId2"/>
              </a:rPr>
              <a:t>tabasso@unhcr.org</a:t>
            </a:r>
            <a:endParaRPr lang="en-US"/>
          </a:p>
          <a:p>
            <a:r>
              <a:rPr lang="en-US"/>
              <a:t>Harriet Mugera, </a:t>
            </a:r>
            <a:r>
              <a:rPr lang="en-US">
                <a:hlinkClick r:id="rId3"/>
              </a:rPr>
              <a:t>hmugera@worldbank.org</a:t>
            </a:r>
            <a:endParaRPr lang="en-US"/>
          </a:p>
          <a:p>
            <a:pPr marL="0" indent="0">
              <a:buNone/>
            </a:pPr>
            <a:endParaRPr lang="en-US"/>
          </a:p>
          <a:p>
            <a:pPr marL="0" indent="0">
              <a:buNone/>
            </a:pPr>
            <a:endParaRPr lang="en-US"/>
          </a:p>
        </p:txBody>
      </p:sp>
      <p:pic>
        <p:nvPicPr>
          <p:cNvPr id="5" name="Picture 4">
            <a:extLst>
              <a:ext uri="{FF2B5EF4-FFF2-40B4-BE49-F238E27FC236}">
                <a16:creationId xmlns:a16="http://schemas.microsoft.com/office/drawing/2014/main" id="{89FBB41F-E203-4058-971C-6921B8D8DF1D}"/>
              </a:ext>
            </a:extLst>
          </p:cNvPr>
          <p:cNvPicPr/>
          <p:nvPr/>
        </p:nvPicPr>
        <p:blipFill>
          <a:blip r:embed="rId4">
            <a:extLst>
              <a:ext uri="{28A0092B-C50C-407E-A947-70E740481C1C}">
                <a14:useLocalDpi xmlns:a14="http://schemas.microsoft.com/office/drawing/2010/main" val="0"/>
              </a:ext>
            </a:extLst>
          </a:blip>
          <a:stretch>
            <a:fillRect/>
          </a:stretch>
        </p:blipFill>
        <p:spPr>
          <a:xfrm>
            <a:off x="3596244" y="3120209"/>
            <a:ext cx="4999512" cy="1887363"/>
          </a:xfrm>
          <a:prstGeom prst="rect">
            <a:avLst/>
          </a:prstGeom>
        </p:spPr>
      </p:pic>
      <p:grpSp>
        <p:nvGrpSpPr>
          <p:cNvPr id="10" name="Group 9">
            <a:extLst>
              <a:ext uri="{FF2B5EF4-FFF2-40B4-BE49-F238E27FC236}">
                <a16:creationId xmlns:a16="http://schemas.microsoft.com/office/drawing/2014/main" id="{D4603052-15BF-4D57-BF45-2D9E720153EA}"/>
              </a:ext>
            </a:extLst>
          </p:cNvPr>
          <p:cNvGrpSpPr/>
          <p:nvPr/>
        </p:nvGrpSpPr>
        <p:grpSpPr>
          <a:xfrm>
            <a:off x="3860131" y="5356367"/>
            <a:ext cx="4471737" cy="803964"/>
            <a:chOff x="4752340" y="5288828"/>
            <a:chExt cx="2578100" cy="440690"/>
          </a:xfrm>
        </p:grpSpPr>
        <p:pic>
          <p:nvPicPr>
            <p:cNvPr id="6" name="Picture 5">
              <a:extLst>
                <a:ext uri="{FF2B5EF4-FFF2-40B4-BE49-F238E27FC236}">
                  <a16:creationId xmlns:a16="http://schemas.microsoft.com/office/drawing/2014/main" id="{F59CA177-E236-4CF8-98D5-182096018EE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406390" y="5339628"/>
              <a:ext cx="546100" cy="366395"/>
            </a:xfrm>
            <a:prstGeom prst="rect">
              <a:avLst/>
            </a:prstGeom>
          </p:spPr>
        </p:pic>
        <p:pic>
          <p:nvPicPr>
            <p:cNvPr id="7" name="Picture 6">
              <a:extLst>
                <a:ext uri="{FF2B5EF4-FFF2-40B4-BE49-F238E27FC236}">
                  <a16:creationId xmlns:a16="http://schemas.microsoft.com/office/drawing/2014/main" id="{1DE2245D-84F9-4A14-88B8-F3F28A2A789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752340" y="5326293"/>
              <a:ext cx="544830" cy="401320"/>
            </a:xfrm>
            <a:prstGeom prst="rect">
              <a:avLst/>
            </a:prstGeom>
          </p:spPr>
        </p:pic>
        <p:pic>
          <p:nvPicPr>
            <p:cNvPr id="8" name="Picture 7">
              <a:extLst>
                <a:ext uri="{FF2B5EF4-FFF2-40B4-BE49-F238E27FC236}">
                  <a16:creationId xmlns:a16="http://schemas.microsoft.com/office/drawing/2014/main" id="{42686991-144D-4D13-B7A4-C1EC89AE634A}"/>
                </a:ext>
              </a:extLst>
            </p:cNvPr>
            <p:cNvPicPr/>
            <p:nvPr/>
          </p:nvPicPr>
          <p:blipFill>
            <a:blip r:embed="rId7">
              <a:extLst>
                <a:ext uri="{28A0092B-C50C-407E-A947-70E740481C1C}">
                  <a14:useLocalDpi xmlns:a14="http://schemas.microsoft.com/office/drawing/2010/main" val="0"/>
                </a:ext>
              </a:extLst>
            </a:blip>
            <a:stretch>
              <a:fillRect/>
            </a:stretch>
          </p:blipFill>
          <p:spPr>
            <a:xfrm>
              <a:off x="6638290" y="5288828"/>
              <a:ext cx="692150" cy="440690"/>
            </a:xfrm>
            <a:prstGeom prst="rect">
              <a:avLst/>
            </a:prstGeom>
          </p:spPr>
        </p:pic>
        <p:pic>
          <p:nvPicPr>
            <p:cNvPr id="9" name="Picture 8">
              <a:extLst>
                <a:ext uri="{FF2B5EF4-FFF2-40B4-BE49-F238E27FC236}">
                  <a16:creationId xmlns:a16="http://schemas.microsoft.com/office/drawing/2014/main" id="{EE47C801-C314-4CCB-9643-FF0D4B91E39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066790" y="5338993"/>
              <a:ext cx="521970" cy="370205"/>
            </a:xfrm>
            <a:prstGeom prst="rect">
              <a:avLst/>
            </a:prstGeom>
          </p:spPr>
        </p:pic>
      </p:grpSp>
    </p:spTree>
    <p:extLst>
      <p:ext uri="{BB962C8B-B14F-4D97-AF65-F5344CB8AC3E}">
        <p14:creationId xmlns:p14="http://schemas.microsoft.com/office/powerpoint/2010/main" val="391719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A604-D3F3-4DF1-BFF8-B4667306FD3D}"/>
              </a:ext>
            </a:extLst>
          </p:cNvPr>
          <p:cNvSpPr>
            <a:spLocks noGrp="1"/>
          </p:cNvSpPr>
          <p:nvPr>
            <p:ph type="title"/>
          </p:nvPr>
        </p:nvSpPr>
        <p:spPr/>
        <p:txBody>
          <a:bodyPr/>
          <a:lstStyle/>
          <a:p>
            <a:pPr algn="ctr"/>
            <a:r>
              <a:rPr lang="en-US">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B4F48C87-ABCB-4D8C-A1E0-917B57F73E40}"/>
              </a:ext>
            </a:extLst>
          </p:cNvPr>
          <p:cNvSpPr>
            <a:spLocks noGrp="1"/>
          </p:cNvSpPr>
          <p:nvPr>
            <p:ph idx="1"/>
          </p:nvPr>
        </p:nvSpPr>
        <p:spPr/>
        <p:txBody>
          <a:bodyPr vert="horz" lIns="91440" tIns="45720" rIns="91440" bIns="45720" rtlCol="0" anchor="t">
            <a:normAutofit/>
          </a:bodyPr>
          <a:lstStyle/>
          <a:p>
            <a:r>
              <a:rPr lang="en-US">
                <a:latin typeface="+mj-lt"/>
                <a:cs typeface="Times New Roman" panose="02020603050405020304" pitchFamily="18" charset="0"/>
              </a:rPr>
              <a:t>Background: Domenico Tabasso</a:t>
            </a:r>
          </a:p>
          <a:p>
            <a:pPr lvl="1"/>
            <a:r>
              <a:rPr lang="en-US">
                <a:latin typeface="+mj-lt"/>
                <a:cs typeface="Times New Roman" panose="02020603050405020304" pitchFamily="18" charset="0"/>
              </a:rPr>
              <a:t>Context of global displacement at the outset of the pandemic </a:t>
            </a:r>
          </a:p>
          <a:p>
            <a:pPr lvl="1"/>
            <a:r>
              <a:rPr lang="en-US">
                <a:latin typeface="+mj-lt"/>
                <a:cs typeface="Times New Roman" panose="02020603050405020304" pitchFamily="18" charset="0"/>
              </a:rPr>
              <a:t>Conceptual and predictive models of how the pandemic might affect FDPs</a:t>
            </a:r>
          </a:p>
          <a:p>
            <a:r>
              <a:rPr lang="en-US">
                <a:latin typeface="+mj-lt"/>
                <a:cs typeface="Times New Roman" panose="02020603050405020304" pitchFamily="18" charset="0"/>
              </a:rPr>
              <a:t>The High Frequency Phone Surveys: Harriet Mugera</a:t>
            </a:r>
          </a:p>
          <a:p>
            <a:pPr lvl="1"/>
            <a:r>
              <a:rPr lang="en-US">
                <a:latin typeface="+mj-lt"/>
                <a:cs typeface="Times New Roman" panose="02020603050405020304" pitchFamily="18" charset="0"/>
              </a:rPr>
              <a:t>HFPS methods</a:t>
            </a:r>
          </a:p>
          <a:p>
            <a:pPr lvl="1"/>
            <a:r>
              <a:rPr lang="en-US">
                <a:latin typeface="+mj-lt"/>
                <a:cs typeface="Times New Roman" panose="02020603050405020304" pitchFamily="18" charset="0"/>
              </a:rPr>
              <a:t>6 dimensions of socioeconomic welfare</a:t>
            </a:r>
          </a:p>
          <a:p>
            <a:pPr lvl="1"/>
            <a:r>
              <a:rPr lang="en-US">
                <a:latin typeface="+mj-lt"/>
                <a:cs typeface="Times New Roman" panose="02020603050405020304" pitchFamily="18" charset="0"/>
              </a:rPr>
              <a:t>Vaccine receptivity </a:t>
            </a:r>
          </a:p>
          <a:p>
            <a:pPr lvl="1"/>
            <a:r>
              <a:rPr lang="en-US">
                <a:latin typeface="+mj-lt"/>
                <a:cs typeface="Times New Roman" panose="02020603050405020304" pitchFamily="18" charset="0"/>
              </a:rPr>
              <a:t>Heterogeneity</a:t>
            </a:r>
          </a:p>
          <a:p>
            <a:r>
              <a:rPr lang="en-US">
                <a:latin typeface="+mj-lt"/>
                <a:cs typeface="Times New Roman" panose="02020603050405020304" pitchFamily="18" charset="0"/>
              </a:rPr>
              <a:t>Discussant: Thomas Ginn</a:t>
            </a:r>
            <a:endParaRPr lang="en-US">
              <a:latin typeface="+mj-lt"/>
              <a:cs typeface="Arial"/>
            </a:endParaRPr>
          </a:p>
        </p:txBody>
      </p:sp>
    </p:spTree>
    <p:extLst>
      <p:ext uri="{BB962C8B-B14F-4D97-AF65-F5344CB8AC3E}">
        <p14:creationId xmlns:p14="http://schemas.microsoft.com/office/powerpoint/2010/main" val="226455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Diagram&#10;&#10;Description automatically generated">
            <a:extLst>
              <a:ext uri="{FF2B5EF4-FFF2-40B4-BE49-F238E27FC236}">
                <a16:creationId xmlns:a16="http://schemas.microsoft.com/office/drawing/2014/main" id="{EE9F5C22-2D01-9C45-8EE1-5546D4BF8C9D}"/>
              </a:ext>
            </a:extLst>
          </p:cNvPr>
          <p:cNvPicPr>
            <a:picLocks noGrp="1" noChangeAspect="1"/>
          </p:cNvPicPr>
          <p:nvPr>
            <p:ph idx="1"/>
          </p:nvPr>
        </p:nvPicPr>
        <p:blipFill>
          <a:blip r:embed="rId2"/>
          <a:stretch>
            <a:fillRect/>
          </a:stretch>
        </p:blipFill>
        <p:spPr>
          <a:xfrm>
            <a:off x="1211218" y="916252"/>
            <a:ext cx="9769564" cy="5025496"/>
          </a:xfrm>
          <a:prstGeom prst="rect">
            <a:avLst/>
          </a:prstGeom>
          <a:ln>
            <a:noFill/>
          </a:ln>
        </p:spPr>
      </p:pic>
      <p:sp>
        <p:nvSpPr>
          <p:cNvPr id="2" name="TextBox 1">
            <a:extLst>
              <a:ext uri="{FF2B5EF4-FFF2-40B4-BE49-F238E27FC236}">
                <a16:creationId xmlns:a16="http://schemas.microsoft.com/office/drawing/2014/main" id="{8AA143A7-7852-487F-B126-8145BA2203EE}"/>
              </a:ext>
            </a:extLst>
          </p:cNvPr>
          <p:cNvSpPr txBox="1"/>
          <p:nvPr/>
        </p:nvSpPr>
        <p:spPr>
          <a:xfrm>
            <a:off x="1211218" y="6010275"/>
            <a:ext cx="9685382" cy="307777"/>
          </a:xfrm>
          <a:prstGeom prst="rect">
            <a:avLst/>
          </a:prstGeom>
          <a:noFill/>
        </p:spPr>
        <p:txBody>
          <a:bodyPr wrap="square" rtlCol="0">
            <a:spAutoFit/>
          </a:bodyPr>
          <a:lstStyle/>
          <a:p>
            <a:r>
              <a:rPr lang="en-US" sz="1400" i="1"/>
              <a:t>Source: Vishwanath, Alik-Lagrange and Aghabarari; “Highly Vulnerable Yet Largely Invisible”</a:t>
            </a:r>
          </a:p>
        </p:txBody>
      </p:sp>
      <p:sp>
        <p:nvSpPr>
          <p:cNvPr id="5" name="Title 1">
            <a:extLst>
              <a:ext uri="{FF2B5EF4-FFF2-40B4-BE49-F238E27FC236}">
                <a16:creationId xmlns:a16="http://schemas.microsoft.com/office/drawing/2014/main" id="{D1E2E584-403B-46F8-9F48-DB72ED7AE4D5}"/>
              </a:ext>
            </a:extLst>
          </p:cNvPr>
          <p:cNvSpPr>
            <a:spLocks noGrp="1"/>
          </p:cNvSpPr>
          <p:nvPr>
            <p:ph type="title"/>
          </p:nvPr>
        </p:nvSpPr>
        <p:spPr>
          <a:xfrm>
            <a:off x="838200" y="-213064"/>
            <a:ext cx="10515600" cy="1325563"/>
          </a:xfrm>
        </p:spPr>
        <p:txBody>
          <a:bodyPr>
            <a:normAutofit/>
          </a:bodyPr>
          <a:lstStyle/>
          <a:p>
            <a:pPr algn="ctr"/>
            <a:r>
              <a:rPr lang="en-US" sz="4000">
                <a:cs typeface="Times New Roman" panose="02020603050405020304" pitchFamily="18" charset="0"/>
              </a:rPr>
              <a:t>A conceptual model</a:t>
            </a:r>
          </a:p>
        </p:txBody>
      </p:sp>
    </p:spTree>
    <p:extLst>
      <p:ext uri="{BB962C8B-B14F-4D97-AF65-F5344CB8AC3E}">
        <p14:creationId xmlns:p14="http://schemas.microsoft.com/office/powerpoint/2010/main" val="3072149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63CB8-6F9E-C84C-AE43-8D9BC5D65269}"/>
              </a:ext>
            </a:extLst>
          </p:cNvPr>
          <p:cNvSpPr>
            <a:spLocks noGrp="1"/>
          </p:cNvSpPr>
          <p:nvPr>
            <p:ph type="title"/>
          </p:nvPr>
        </p:nvSpPr>
        <p:spPr>
          <a:xfrm>
            <a:off x="838200" y="613700"/>
            <a:ext cx="10515600" cy="1325563"/>
          </a:xfrm>
        </p:spPr>
        <p:txBody>
          <a:bodyPr anchor="ctr">
            <a:noAutofit/>
          </a:bodyPr>
          <a:lstStyle/>
          <a:p>
            <a:pPr algn="ctr"/>
            <a:r>
              <a:rPr lang="en-US">
                <a:cs typeface="Times New Roman" panose="02020603050405020304" pitchFamily="18" charset="0"/>
              </a:rPr>
              <a:t>COVID-19 and restrictions on access around the world </a:t>
            </a:r>
            <a:br>
              <a:rPr lang="en-US">
                <a:cs typeface="Times New Roman" panose="02020603050405020304" pitchFamily="18" charset="0"/>
              </a:rPr>
            </a:br>
            <a:endParaRPr lang="en-US">
              <a:cs typeface="Times New Roman" panose="02020603050405020304" pitchFamily="18" charset="0"/>
            </a:endParaRPr>
          </a:p>
        </p:txBody>
      </p:sp>
      <p:pic>
        <p:nvPicPr>
          <p:cNvPr id="6" name="Picture 5">
            <a:extLst>
              <a:ext uri="{FF2B5EF4-FFF2-40B4-BE49-F238E27FC236}">
                <a16:creationId xmlns:a16="http://schemas.microsoft.com/office/drawing/2014/main" id="{DCB36681-891F-4AF7-8600-5A16BFB747F1}"/>
              </a:ext>
            </a:extLst>
          </p:cNvPr>
          <p:cNvPicPr/>
          <p:nvPr/>
        </p:nvPicPr>
        <p:blipFill>
          <a:blip r:embed="rId3">
            <a:extLst>
              <a:ext uri="{28A0092B-C50C-407E-A947-70E740481C1C}">
                <a14:useLocalDpi xmlns:a14="http://schemas.microsoft.com/office/drawing/2010/main" val="0"/>
              </a:ext>
            </a:extLst>
          </a:blip>
          <a:stretch>
            <a:fillRect/>
          </a:stretch>
        </p:blipFill>
        <p:spPr>
          <a:xfrm>
            <a:off x="838200" y="2805145"/>
            <a:ext cx="10515600" cy="2392298"/>
          </a:xfrm>
          <a:prstGeom prst="rect">
            <a:avLst/>
          </a:prstGeom>
          <a:noFill/>
        </p:spPr>
      </p:pic>
    </p:spTree>
    <p:extLst>
      <p:ext uri="{BB962C8B-B14F-4D97-AF65-F5344CB8AC3E}">
        <p14:creationId xmlns:p14="http://schemas.microsoft.com/office/powerpoint/2010/main" val="92056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43FC-3091-3A41-A772-D693A04341C4}"/>
              </a:ext>
            </a:extLst>
          </p:cNvPr>
          <p:cNvSpPr>
            <a:spLocks noGrp="1"/>
          </p:cNvSpPr>
          <p:nvPr>
            <p:ph type="title"/>
          </p:nvPr>
        </p:nvSpPr>
        <p:spPr/>
        <p:txBody>
          <a:bodyPr/>
          <a:lstStyle/>
          <a:p>
            <a:pPr algn="ctr"/>
            <a:r>
              <a:rPr lang="en-US"/>
              <a:t>Background: FDP camps</a:t>
            </a:r>
          </a:p>
        </p:txBody>
      </p:sp>
      <p:graphicFrame>
        <p:nvGraphicFramePr>
          <p:cNvPr id="5" name="Content Placeholder 4">
            <a:extLst>
              <a:ext uri="{FF2B5EF4-FFF2-40B4-BE49-F238E27FC236}">
                <a16:creationId xmlns:a16="http://schemas.microsoft.com/office/drawing/2014/main" id="{4C84372C-5B86-574F-9024-32B7D9774D0F}"/>
              </a:ext>
            </a:extLst>
          </p:cNvPr>
          <p:cNvGraphicFramePr>
            <a:graphicFrameLocks noGrp="1"/>
          </p:cNvGraphicFramePr>
          <p:nvPr>
            <p:ph idx="1"/>
            <p:extLst>
              <p:ext uri="{D42A27DB-BD31-4B8C-83A1-F6EECF244321}">
                <p14:modId xmlns:p14="http://schemas.microsoft.com/office/powerpoint/2010/main" val="23740056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543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383F-293A-B64B-BD0F-72CC3EA44693}"/>
              </a:ext>
            </a:extLst>
          </p:cNvPr>
          <p:cNvSpPr>
            <a:spLocks noGrp="1"/>
          </p:cNvSpPr>
          <p:nvPr>
            <p:ph type="title"/>
          </p:nvPr>
        </p:nvSpPr>
        <p:spPr/>
        <p:txBody>
          <a:bodyPr>
            <a:normAutofit/>
          </a:bodyPr>
          <a:lstStyle/>
          <a:p>
            <a:pPr algn="ctr"/>
            <a:r>
              <a:rPr lang="en-US" sz="4000">
                <a:cs typeface="Times New Roman" panose="02020603050405020304" pitchFamily="18" charset="0"/>
              </a:rPr>
              <a:t>Overview of early evidence</a:t>
            </a:r>
            <a:endParaRPr lang="en-US"/>
          </a:p>
        </p:txBody>
      </p:sp>
      <p:sp>
        <p:nvSpPr>
          <p:cNvPr id="3" name="Content Placeholder 2">
            <a:extLst>
              <a:ext uri="{FF2B5EF4-FFF2-40B4-BE49-F238E27FC236}">
                <a16:creationId xmlns:a16="http://schemas.microsoft.com/office/drawing/2014/main" id="{463EB49D-3D26-3A41-98F5-4137D0B8C91A}"/>
              </a:ext>
            </a:extLst>
          </p:cNvPr>
          <p:cNvSpPr>
            <a:spLocks noGrp="1"/>
          </p:cNvSpPr>
          <p:nvPr>
            <p:ph idx="1"/>
          </p:nvPr>
        </p:nvSpPr>
        <p:spPr>
          <a:xfrm>
            <a:off x="457200" y="1690688"/>
            <a:ext cx="11446933" cy="4486275"/>
          </a:xfrm>
        </p:spPr>
        <p:txBody>
          <a:bodyPr vert="horz" lIns="91440" tIns="45720" rIns="91440" bIns="45720" rtlCol="0" anchor="t">
            <a:normAutofit/>
          </a:bodyPr>
          <a:lstStyle/>
          <a:p>
            <a:pPr lvl="1">
              <a:lnSpc>
                <a:spcPct val="150000"/>
              </a:lnSpc>
            </a:pPr>
            <a:r>
              <a:rPr lang="en-US" sz="2800">
                <a:latin typeface="+mj-lt"/>
                <a:cs typeface="Times New Roman"/>
              </a:rPr>
              <a:t>Direct health consequences: lack of effect, or lack of evidence?</a:t>
            </a:r>
          </a:p>
          <a:p>
            <a:pPr lvl="1">
              <a:lnSpc>
                <a:spcPct val="150000"/>
              </a:lnSpc>
            </a:pPr>
            <a:r>
              <a:rPr lang="en-US" sz="2800">
                <a:latin typeface="+mj-lt"/>
                <a:cs typeface="Times New Roman"/>
              </a:rPr>
              <a:t>But other effects are there: employment, poverty, food access etc.</a:t>
            </a:r>
          </a:p>
          <a:p>
            <a:pPr lvl="1">
              <a:lnSpc>
                <a:spcPct val="150000"/>
              </a:lnSpc>
            </a:pPr>
            <a:r>
              <a:rPr lang="en-US" sz="2800">
                <a:latin typeface="+mj-lt"/>
                <a:cs typeface="Times New Roman"/>
              </a:rPr>
              <a:t>Low- and middle- income countries suffered extensively from the pandemic and might have to deal with more significant mid-term losses (IMF)</a:t>
            </a:r>
          </a:p>
        </p:txBody>
      </p:sp>
    </p:spTree>
    <p:extLst>
      <p:ext uri="{BB962C8B-B14F-4D97-AF65-F5344CB8AC3E}">
        <p14:creationId xmlns:p14="http://schemas.microsoft.com/office/powerpoint/2010/main" val="370751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CDA7-8DE8-AF43-A978-3E8009835527}"/>
              </a:ext>
            </a:extLst>
          </p:cNvPr>
          <p:cNvSpPr>
            <a:spLocks noGrp="1"/>
          </p:cNvSpPr>
          <p:nvPr>
            <p:ph type="title"/>
          </p:nvPr>
        </p:nvSpPr>
        <p:spPr/>
        <p:txBody>
          <a:bodyPr/>
          <a:lstStyle/>
          <a:p>
            <a:pPr algn="ctr"/>
            <a:r>
              <a:rPr lang="en-US">
                <a:cs typeface="Times New Roman" panose="02020603050405020304" pitchFamily="18" charset="0"/>
              </a:rPr>
              <a:t>Employment</a:t>
            </a:r>
          </a:p>
        </p:txBody>
      </p:sp>
      <p:sp>
        <p:nvSpPr>
          <p:cNvPr id="3" name="Content Placeholder 2">
            <a:extLst>
              <a:ext uri="{FF2B5EF4-FFF2-40B4-BE49-F238E27FC236}">
                <a16:creationId xmlns:a16="http://schemas.microsoft.com/office/drawing/2014/main" id="{8400D34C-D097-674D-908D-E90FFF22647F}"/>
              </a:ext>
            </a:extLst>
          </p:cNvPr>
          <p:cNvSpPr>
            <a:spLocks noGrp="1"/>
          </p:cNvSpPr>
          <p:nvPr>
            <p:ph idx="1"/>
          </p:nvPr>
        </p:nvSpPr>
        <p:spPr>
          <a:xfrm>
            <a:off x="838200" y="1879600"/>
            <a:ext cx="10515600" cy="4297363"/>
          </a:xfrm>
        </p:spPr>
        <p:txBody>
          <a:bodyPr>
            <a:normAutofit/>
          </a:bodyPr>
          <a:lstStyle/>
          <a:p>
            <a:pPr>
              <a:lnSpc>
                <a:spcPct val="150000"/>
              </a:lnSpc>
            </a:pPr>
            <a:r>
              <a:rPr lang="en-US" sz="2400">
                <a:latin typeface="+mj-lt"/>
                <a:cs typeface="Times New Roman" panose="02020603050405020304" pitchFamily="18" charset="0"/>
              </a:rPr>
              <a:t>ILO estimates show heavy early impact on refugees in Jordan and Lebanon. Among the sampled individuals</a:t>
            </a:r>
          </a:p>
          <a:p>
            <a:pPr lvl="1">
              <a:lnSpc>
                <a:spcPct val="150000"/>
              </a:lnSpc>
            </a:pPr>
            <a:r>
              <a:rPr lang="en-US" sz="2000">
                <a:latin typeface="+mj-lt"/>
                <a:cs typeface="Times New Roman" panose="02020603050405020304" pitchFamily="18" charset="0"/>
              </a:rPr>
              <a:t>Jordan: 35% of employed Syrians lost their job permanently (17% among Jordanians)</a:t>
            </a:r>
          </a:p>
          <a:p>
            <a:pPr lvl="1">
              <a:lnSpc>
                <a:spcPct val="150000"/>
              </a:lnSpc>
            </a:pPr>
            <a:r>
              <a:rPr lang="en-US" sz="2000">
                <a:latin typeface="+mj-lt"/>
                <a:cs typeface="Times New Roman" panose="02020603050405020304" pitchFamily="18" charset="0"/>
              </a:rPr>
              <a:t>Lebanon: 60% of employed Syrians lost their job permanently (39% among Lebanese population)</a:t>
            </a:r>
          </a:p>
          <a:p>
            <a:pPr>
              <a:lnSpc>
                <a:spcPct val="150000"/>
              </a:lnSpc>
            </a:pPr>
            <a:r>
              <a:rPr lang="en-US" sz="2400">
                <a:latin typeface="+mj-lt"/>
                <a:cs typeface="Times New Roman"/>
              </a:rPr>
              <a:t>CGD: Refugees 60 percent more likely than host populations to work in sectors highly likely to be impacted by the pandemic</a:t>
            </a:r>
          </a:p>
          <a:p>
            <a:pPr lvl="1">
              <a:lnSpc>
                <a:spcPct val="150000"/>
              </a:lnSpc>
            </a:pPr>
            <a:endParaRPr lang="en-US" sz="2000">
              <a:latin typeface="+mj-lt"/>
              <a:cs typeface="Times New Roman" panose="02020603050405020304" pitchFamily="18" charset="0"/>
            </a:endParaRPr>
          </a:p>
          <a:p>
            <a:pPr lvl="1">
              <a:lnSpc>
                <a:spcPct val="150000"/>
              </a:lnSpc>
            </a:pPr>
            <a:endParaRPr lang="en-US" sz="2000">
              <a:latin typeface="+mj-lt"/>
              <a:cs typeface="Times New Roman" panose="02020603050405020304" pitchFamily="18" charset="0"/>
            </a:endParaRPr>
          </a:p>
          <a:p>
            <a:endParaRPr lang="en-US"/>
          </a:p>
        </p:txBody>
      </p:sp>
      <p:sp>
        <p:nvSpPr>
          <p:cNvPr id="4" name="Content Placeholder 2">
            <a:extLst>
              <a:ext uri="{FF2B5EF4-FFF2-40B4-BE49-F238E27FC236}">
                <a16:creationId xmlns:a16="http://schemas.microsoft.com/office/drawing/2014/main" id="{EEB8B539-EAAD-974E-BDB9-64F918B0A925}"/>
              </a:ext>
            </a:extLst>
          </p:cNvPr>
          <p:cNvSpPr txBox="1">
            <a:spLocks/>
          </p:cNvSpPr>
          <p:nvPr/>
        </p:nvSpPr>
        <p:spPr>
          <a:xfrm>
            <a:off x="1354666" y="1879600"/>
            <a:ext cx="4919133" cy="4297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78165666"/>
      </p:ext>
    </p:extLst>
  </p:cSld>
  <p:clrMapOvr>
    <a:masterClrMapping/>
  </p:clrMapOvr>
</p:sld>
</file>

<file path=ppt/theme/theme1.xml><?xml version="1.0" encoding="utf-8"?>
<a:theme xmlns:a="http://schemas.openxmlformats.org/drawingml/2006/main" name="Retreat Summary_BothDays">
  <a:themeElements>
    <a:clrScheme name="JDC">
      <a:dk1>
        <a:srgbClr val="000000"/>
      </a:dk1>
      <a:lt1>
        <a:srgbClr val="FFFFFF"/>
      </a:lt1>
      <a:dk2>
        <a:srgbClr val="002F59"/>
      </a:dk2>
      <a:lt2>
        <a:srgbClr val="E7E6E6"/>
      </a:lt2>
      <a:accent1>
        <a:srgbClr val="0072BC"/>
      </a:accent1>
      <a:accent2>
        <a:srgbClr val="00AEEF"/>
      </a:accent2>
      <a:accent3>
        <a:srgbClr val="009CA7"/>
      </a:accent3>
      <a:accent4>
        <a:srgbClr val="006068"/>
      </a:accent4>
      <a:accent5>
        <a:srgbClr val="00AB51"/>
      </a:accent5>
      <a:accent6>
        <a:srgbClr val="006450"/>
      </a:accent6>
      <a:hlink>
        <a:srgbClr val="005481"/>
      </a:hlink>
      <a:folHlink>
        <a:srgbClr val="0064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treat Summary_BothDays" id="{D1C0C2B1-E490-D14B-BF6B-D416695EFAFA}" vid="{48CAC9EC-0E9A-4241-8DFB-D3AE06805C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1B0D01CB454469DDDFF9FD7F546FB" ma:contentTypeVersion="13" ma:contentTypeDescription="Create a new document." ma:contentTypeScope="" ma:versionID="66db9c4d98901cb09a828525934ec2e4">
  <xsd:schema xmlns:xsd="http://www.w3.org/2001/XMLSchema" xmlns:xs="http://www.w3.org/2001/XMLSchema" xmlns:p="http://schemas.microsoft.com/office/2006/metadata/properties" xmlns:ns2="5c600c1d-caa9-43b7-a835-dfec431f7c68" xmlns:ns3="46b6293d-6606-40d5-89a0-dc3ce5a46b9a" targetNamespace="http://schemas.microsoft.com/office/2006/metadata/properties" ma:root="true" ma:fieldsID="a46c0aa05ee658e1cf4a7eb2fce446fc" ns2:_="" ns3:_="">
    <xsd:import namespace="5c600c1d-caa9-43b7-a835-dfec431f7c68"/>
    <xsd:import namespace="46b6293d-6606-40d5-89a0-dc3ce5a46b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600c1d-caa9-43b7-a835-dfec431f7c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b6293d-6606-40d5-89a0-dc3ce5a46b9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C81499-1217-417D-9C35-97F387FBFCE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96E21A6-219A-4F4D-B721-46F7EA02ADC6}">
  <ds:schemaRefs>
    <ds:schemaRef ds:uri="46b6293d-6606-40d5-89a0-dc3ce5a46b9a"/>
    <ds:schemaRef ds:uri="5c600c1d-caa9-43b7-a835-dfec431f7c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E5B6DD5-1EFB-4451-B8D6-062BBA1C86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Retreat Summary_BothDays</Template>
  <TotalTime>0</TotalTime>
  <Words>3017</Words>
  <Application>Microsoft Office PowerPoint</Application>
  <PresentationFormat>Widescreen</PresentationFormat>
  <Paragraphs>297</Paragraphs>
  <Slides>39</Slides>
  <Notes>16</Notes>
  <HiddenSlides>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Lato</vt:lpstr>
      <vt:lpstr>Retreat Summary_BothDays</vt:lpstr>
      <vt:lpstr>ANSWERING THE CALL: FORCIBLY DISPLACED DURING THE PANDEMIC  </vt:lpstr>
      <vt:lpstr>Purpose of the second working paper: </vt:lpstr>
      <vt:lpstr>Primary sources</vt:lpstr>
      <vt:lpstr>Overview</vt:lpstr>
      <vt:lpstr>A conceptual model</vt:lpstr>
      <vt:lpstr>COVID-19 and restrictions on access around the world  </vt:lpstr>
      <vt:lpstr>Background: FDP camps</vt:lpstr>
      <vt:lpstr>Overview of early evidence</vt:lpstr>
      <vt:lpstr>Employment</vt:lpstr>
      <vt:lpstr>Poverty</vt:lpstr>
      <vt:lpstr>Policy Responses</vt:lpstr>
      <vt:lpstr>High Frequency Phone Surveys</vt:lpstr>
      <vt:lpstr>Countries and data of analysis</vt:lpstr>
      <vt:lpstr>PowerPoint Presentation</vt:lpstr>
      <vt:lpstr>PowerPoint Presentation</vt:lpstr>
      <vt:lpstr>What are High Frequency Phone Surveys?</vt:lpstr>
      <vt:lpstr>Why High Frequency Phone Surveys?</vt:lpstr>
      <vt:lpstr>Results from the HFPS: Labor Income (1)</vt:lpstr>
      <vt:lpstr>Labor income</vt:lpstr>
      <vt:lpstr>Non-labor income</vt:lpstr>
      <vt:lpstr>Non-labor income</vt:lpstr>
      <vt:lpstr>Living conditions: Health, food security, and education</vt:lpstr>
      <vt:lpstr>Human capital</vt:lpstr>
      <vt:lpstr>Healthcare access</vt:lpstr>
      <vt:lpstr>Healthcare access</vt:lpstr>
      <vt:lpstr>Food insecurity</vt:lpstr>
      <vt:lpstr>Food insecurity </vt:lpstr>
      <vt:lpstr>Access to education</vt:lpstr>
      <vt:lpstr>Access to education</vt:lpstr>
      <vt:lpstr>Household Shocks Over the Pandemic</vt:lpstr>
      <vt:lpstr>Coping Mechanisms</vt:lpstr>
      <vt:lpstr>COVID-19 awareness and behavior</vt:lpstr>
      <vt:lpstr>Vaccine Receptivity</vt:lpstr>
      <vt:lpstr>Heterogeneous effects</vt:lpstr>
      <vt:lpstr>Vaccine receptivity is generally high among displaced populations.  </vt:lpstr>
      <vt:lpstr>Camped and non-camped</vt:lpstr>
      <vt:lpstr>Observations from the data</vt:lpstr>
      <vt:lpstr>Further questions to consider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Answering the Call</dc:title>
  <dc:creator>Kiara Soobrayan</dc:creator>
  <cp:lastModifiedBy>GAGA</cp:lastModifiedBy>
  <cp:revision>1</cp:revision>
  <dcterms:created xsi:type="dcterms:W3CDTF">2021-08-19T09:29:32Z</dcterms:created>
  <dcterms:modified xsi:type="dcterms:W3CDTF">2021-11-04T17:56:43Z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0x0101000DE1B0D01CB454469DDDFF9FD7F546FB</vt:lpwstr>
  </property>
</Properties>
</file>